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56" r:id="rId2"/>
    <p:sldId id="266" r:id="rId3"/>
    <p:sldId id="267" r:id="rId4"/>
    <p:sldId id="257" r:id="rId5"/>
    <p:sldId id="265" r:id="rId6"/>
    <p:sldId id="269" r:id="rId7"/>
    <p:sldId id="270" r:id="rId8"/>
    <p:sldId id="271" r:id="rId9"/>
    <p:sldId id="272" r:id="rId10"/>
    <p:sldId id="273" r:id="rId11"/>
    <p:sldId id="274" r:id="rId12"/>
    <p:sldId id="275" r:id="rId13"/>
    <p:sldId id="27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78456" autoAdjust="0"/>
  </p:normalViewPr>
  <p:slideViewPr>
    <p:cSldViewPr snapToGrid="0">
      <p:cViewPr varScale="1">
        <p:scale>
          <a:sx n="58" d="100"/>
          <a:sy n="58" d="100"/>
        </p:scale>
        <p:origin x="12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35E12-841E-4359-9EF4-5ADE51208455}" type="datetimeFigureOut">
              <a:rPr lang="en-US" smtClean="0"/>
              <a:t>3/20/2018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39821-FC22-4789-82F1-3EC6E5303047}" type="slidenum">
              <a:rPr lang="en-US" smtClean="0"/>
              <a:t>‹#›</a:t>
            </a:fld>
            <a:endParaRPr lang="en-US"/>
          </a:p>
        </p:txBody>
      </p:sp>
    </p:spTree>
    <p:extLst>
      <p:ext uri="{BB962C8B-B14F-4D97-AF65-F5344CB8AC3E}">
        <p14:creationId xmlns:p14="http://schemas.microsoft.com/office/powerpoint/2010/main" val="212374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School Counselor passes out notecards to each student with Family Connection log-in</a:t>
            </a:r>
            <a:r>
              <a:rPr lang="en-US" baseline="0" dirty="0" smtClean="0"/>
              <a:t> information.</a:t>
            </a:r>
          </a:p>
          <a:p>
            <a:pPr marL="171450" indent="-171450">
              <a:buFont typeface="Arial" panose="020B0604020202020204" pitchFamily="34" charset="0"/>
              <a:buChar char="•"/>
            </a:pPr>
            <a:r>
              <a:rPr lang="en-US" baseline="0" dirty="0" smtClean="0"/>
              <a:t>Students are asked to log-in and complete the Cluster Finder Survey. </a:t>
            </a:r>
          </a:p>
          <a:p>
            <a:pPr marL="171450" indent="-171450">
              <a:buFont typeface="Arial" panose="020B0604020202020204" pitchFamily="34" charset="0"/>
              <a:buChar char="•"/>
            </a:pPr>
            <a:r>
              <a:rPr lang="en-US" baseline="0" dirty="0" smtClean="0"/>
              <a:t>School Counselor will wait until most students are finished and then ask the one who are finished to write the top three cluster choices on the Scheduling Exit Ticket and close their laptops. </a:t>
            </a:r>
          </a:p>
          <a:p>
            <a:pPr marL="171450" indent="-171450">
              <a:buFont typeface="Arial" panose="020B0604020202020204" pitchFamily="34" charset="0"/>
              <a:buChar char="•"/>
            </a:pPr>
            <a:r>
              <a:rPr lang="en-US" baseline="0" dirty="0" smtClean="0"/>
              <a:t>Once all students have completed the assessment, school counselor will continue with the presentation. </a:t>
            </a:r>
            <a:endParaRPr lang="en-US" dirty="0"/>
          </a:p>
        </p:txBody>
      </p:sp>
      <p:sp>
        <p:nvSpPr>
          <p:cNvPr id="4" name="Slide Number Placeholder 3"/>
          <p:cNvSpPr>
            <a:spLocks noGrp="1"/>
          </p:cNvSpPr>
          <p:nvPr>
            <p:ph type="sldNum" sz="quarter" idx="10"/>
          </p:nvPr>
        </p:nvSpPr>
        <p:spPr/>
        <p:txBody>
          <a:bodyPr/>
          <a:lstStyle/>
          <a:p>
            <a:fld id="{96A39821-FC22-4789-82F1-3EC6E5303047}" type="slidenum">
              <a:rPr lang="en-US" smtClean="0"/>
              <a:t>3</a:t>
            </a:fld>
            <a:endParaRPr lang="en-US"/>
          </a:p>
        </p:txBody>
      </p:sp>
    </p:spTree>
    <p:extLst>
      <p:ext uri="{BB962C8B-B14F-4D97-AF65-F5344CB8AC3E}">
        <p14:creationId xmlns:p14="http://schemas.microsoft.com/office/powerpoint/2010/main" val="355694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6A39821-FC22-4789-82F1-3EC6E5303047}" type="slidenum">
              <a:rPr lang="en-US" smtClean="0"/>
              <a:t>4</a:t>
            </a:fld>
            <a:endParaRPr lang="en-US"/>
          </a:p>
        </p:txBody>
      </p:sp>
    </p:spTree>
    <p:extLst>
      <p:ext uri="{BB962C8B-B14F-4D97-AF65-F5344CB8AC3E}">
        <p14:creationId xmlns:p14="http://schemas.microsoft.com/office/powerpoint/2010/main" val="360049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School Counselor will ask students “who plans to attend college after high school?” After, counselor will</a:t>
            </a:r>
            <a:r>
              <a:rPr lang="en-US" baseline="0" dirty="0" smtClean="0"/>
              <a:t> explain that anyone planning to attend a 4-year college or university should attempt to meet Advanced Diploma requirements to be competitive. </a:t>
            </a:r>
            <a:r>
              <a:rPr lang="en-US" dirty="0" smtClean="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6A39821-FC22-4789-82F1-3EC6E5303047}" type="slidenum">
              <a:rPr lang="en-US" smtClean="0"/>
              <a:t>5</a:t>
            </a:fld>
            <a:endParaRPr lang="en-US"/>
          </a:p>
        </p:txBody>
      </p:sp>
    </p:spTree>
    <p:extLst>
      <p:ext uri="{BB962C8B-B14F-4D97-AF65-F5344CB8AC3E}">
        <p14:creationId xmlns:p14="http://schemas.microsoft.com/office/powerpoint/2010/main" val="234478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School</a:t>
            </a:r>
            <a:r>
              <a:rPr lang="en-US" baseline="0" dirty="0" smtClean="0"/>
              <a:t> Counselor will make the connection between clusters and electives offered at the school. </a:t>
            </a:r>
            <a:endParaRPr lang="en-US" dirty="0"/>
          </a:p>
        </p:txBody>
      </p:sp>
      <p:sp>
        <p:nvSpPr>
          <p:cNvPr id="4" name="Slide Number Placeholder 3"/>
          <p:cNvSpPr>
            <a:spLocks noGrp="1"/>
          </p:cNvSpPr>
          <p:nvPr>
            <p:ph type="sldNum" sz="quarter" idx="10"/>
          </p:nvPr>
        </p:nvSpPr>
        <p:spPr/>
        <p:txBody>
          <a:bodyPr/>
          <a:lstStyle/>
          <a:p>
            <a:fld id="{96A39821-FC22-4789-82F1-3EC6E5303047}" type="slidenum">
              <a:rPr lang="en-US" smtClean="0"/>
              <a:t>6</a:t>
            </a:fld>
            <a:endParaRPr lang="en-US"/>
          </a:p>
        </p:txBody>
      </p:sp>
    </p:spTree>
    <p:extLst>
      <p:ext uri="{BB962C8B-B14F-4D97-AF65-F5344CB8AC3E}">
        <p14:creationId xmlns:p14="http://schemas.microsoft.com/office/powerpoint/2010/main" val="3057864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E401711-02DC-4F5A-B0A4-D7A4CFB82638}" type="datetimeFigureOut">
              <a:rPr lang="en-US" smtClean="0"/>
              <a:t>3/20/2018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866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417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6CB5C7-A3C7-439B-802A-DFE3FCA7ADBD}"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114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E65EA-47B7-4DBF-958B-A3D4DA4F431A}"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602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A4AAA-CF98-48DB-9517-D7ADD1FD1213}"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02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29F696-D0E7-4C66-925E-251F9C0B0F21}"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431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5C2732E-4FBC-4B01-A175-6B1CAC9B226D}"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123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55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813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3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smtClean="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38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32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smtClean="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434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6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55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824E7-1432-4F89-B9E6-59843C6C91FE}"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83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smtClean="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637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C48ED7C-D9A5-4EA8-B309-6E368BFA8F2B}" type="datetimeFigureOut">
              <a:rPr lang="en-US" smtClean="0"/>
              <a:t>3/20/2018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3954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38100" dist="38100" dir="2700000" algn="tl">
                    <a:srgbClr val="000000">
                      <a:alpha val="43137"/>
                    </a:srgbClr>
                  </a:outerShdw>
                </a:effectLst>
              </a:rPr>
              <a:t>Scheduling for the 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 </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r>
              <a:rPr lang="en-US" b="1" dirty="0" err="1" smtClean="0"/>
              <a:t>Syms</a:t>
            </a:r>
            <a:r>
              <a:rPr lang="en-US" b="1" dirty="0" smtClean="0"/>
              <a:t> Middle School </a:t>
            </a:r>
            <a:endParaRPr lang="en-US" b="1" dirty="0"/>
          </a:p>
        </p:txBody>
      </p:sp>
    </p:spTree>
    <p:extLst>
      <p:ext uri="{BB962C8B-B14F-4D97-AF65-F5344CB8AC3E}">
        <p14:creationId xmlns:p14="http://schemas.microsoft.com/office/powerpoint/2010/main" val="217679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8929"/>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85801" y="1280565"/>
            <a:ext cx="5088714" cy="3311189"/>
          </a:xfrm>
        </p:spPr>
        <p:txBody>
          <a:bodyPr/>
          <a:lstStyle/>
          <a:p>
            <a:pPr marL="0" indent="0" algn="ctr">
              <a:buNone/>
            </a:pPr>
            <a:r>
              <a:rPr lang="en-US" b="1" u="sng" dirty="0" smtClean="0">
                <a:latin typeface="Arial Narrow" panose="020B0606020202030204" pitchFamily="34" charset="0"/>
              </a:rPr>
              <a:t>Hospitality &amp; Tourism </a:t>
            </a:r>
          </a:p>
          <a:p>
            <a:r>
              <a:rPr lang="en-US" u="sng" dirty="0" smtClean="0">
                <a:latin typeface="Arial Narrow" panose="020B0606020202030204" pitchFamily="34" charset="0"/>
              </a:rPr>
              <a:t>Careers</a:t>
            </a:r>
            <a:r>
              <a:rPr lang="en-US" dirty="0" smtClean="0">
                <a:latin typeface="Arial Narrow" panose="020B0606020202030204" pitchFamily="34" charset="0"/>
              </a:rPr>
              <a:t>: camp counselor, travel agent, hotel manager, chef, and tour director</a:t>
            </a:r>
          </a:p>
          <a:p>
            <a:r>
              <a:rPr lang="en-US" u="sng" dirty="0" smtClean="0">
                <a:latin typeface="Arial Narrow" panose="020B0606020202030204" pitchFamily="34" charset="0"/>
              </a:rPr>
              <a:t>Course offerings</a:t>
            </a:r>
            <a:r>
              <a:rPr lang="en-US" dirty="0" smtClean="0">
                <a:latin typeface="Arial Narrow" panose="020B0606020202030204" pitchFamily="34" charset="0"/>
              </a:rPr>
              <a:t>: English, foreign language, and planning for the future </a:t>
            </a:r>
          </a:p>
          <a:p>
            <a:pPr marL="0" indent="0" algn="ctr">
              <a:buNone/>
            </a:pPr>
            <a:endParaRPr lang="en-US" dirty="0"/>
          </a:p>
        </p:txBody>
      </p:sp>
      <p:sp>
        <p:nvSpPr>
          <p:cNvPr id="4" name="Content Placeholder 3"/>
          <p:cNvSpPr>
            <a:spLocks noGrp="1"/>
          </p:cNvSpPr>
          <p:nvPr>
            <p:ph sz="quarter" idx="14"/>
          </p:nvPr>
        </p:nvSpPr>
        <p:spPr>
          <a:xfrm>
            <a:off x="5996145" y="1327069"/>
            <a:ext cx="5086538" cy="3311189"/>
          </a:xfrm>
        </p:spPr>
        <p:txBody>
          <a:bodyPr/>
          <a:lstStyle/>
          <a:p>
            <a:pPr marL="0" indent="0" algn="ctr">
              <a:buNone/>
            </a:pPr>
            <a:r>
              <a:rPr lang="en-US" b="1" u="sng" dirty="0" smtClean="0">
                <a:latin typeface="Arial Narrow" panose="020B0606020202030204" pitchFamily="34" charset="0"/>
              </a:rPr>
              <a:t>HR- human services</a:t>
            </a:r>
          </a:p>
          <a:p>
            <a:r>
              <a:rPr lang="en-US" u="sng" dirty="0" smtClean="0">
                <a:latin typeface="Arial Narrow" panose="020B0606020202030204" pitchFamily="34" charset="0"/>
              </a:rPr>
              <a:t>Careers</a:t>
            </a:r>
            <a:r>
              <a:rPr lang="en-US" dirty="0" smtClean="0">
                <a:latin typeface="Arial Narrow" panose="020B0606020202030204" pitchFamily="34" charset="0"/>
              </a:rPr>
              <a:t>: child care worker, substance abuse director, nutrition counselor, or clergy</a:t>
            </a:r>
          </a:p>
          <a:p>
            <a:r>
              <a:rPr lang="en-US" u="sng" dirty="0" smtClean="0">
                <a:latin typeface="Arial Narrow" panose="020B0606020202030204" pitchFamily="34" charset="0"/>
              </a:rPr>
              <a:t>Course offerings</a:t>
            </a:r>
            <a:r>
              <a:rPr lang="en-US" dirty="0" smtClean="0">
                <a:latin typeface="Arial Narrow" panose="020B0606020202030204" pitchFamily="34" charset="0"/>
              </a:rPr>
              <a:t>: business &amp; principles of marketing, English, history, &amp; tech</a:t>
            </a:r>
          </a:p>
          <a:p>
            <a:pPr marL="0" indent="0">
              <a:buNone/>
            </a:pPr>
            <a:endParaRPr lang="en-US" dirty="0"/>
          </a:p>
        </p:txBody>
      </p:sp>
      <p:pic>
        <p:nvPicPr>
          <p:cNvPr id="5" name="Picture 4"/>
          <p:cNvPicPr>
            <a:picLocks noChangeAspect="1"/>
          </p:cNvPicPr>
          <p:nvPr/>
        </p:nvPicPr>
        <p:blipFill>
          <a:blip r:embed="rId2"/>
          <a:stretch>
            <a:fillRect/>
          </a:stretch>
        </p:blipFill>
        <p:spPr>
          <a:xfrm>
            <a:off x="2273859" y="3937738"/>
            <a:ext cx="1912597" cy="1971714"/>
          </a:xfrm>
          <a:prstGeom prst="rect">
            <a:avLst/>
          </a:prstGeom>
        </p:spPr>
      </p:pic>
      <p:pic>
        <p:nvPicPr>
          <p:cNvPr id="6" name="Picture 5"/>
          <p:cNvPicPr>
            <a:picLocks noChangeAspect="1"/>
          </p:cNvPicPr>
          <p:nvPr/>
        </p:nvPicPr>
        <p:blipFill>
          <a:blip r:embed="rId3"/>
          <a:stretch>
            <a:fillRect/>
          </a:stretch>
        </p:blipFill>
        <p:spPr>
          <a:xfrm>
            <a:off x="7362573" y="4205621"/>
            <a:ext cx="2380083" cy="2158358"/>
          </a:xfrm>
          <a:prstGeom prst="rect">
            <a:avLst/>
          </a:prstGeom>
        </p:spPr>
      </p:pic>
    </p:spTree>
    <p:extLst>
      <p:ext uri="{BB962C8B-B14F-4D97-AF65-F5344CB8AC3E}">
        <p14:creationId xmlns:p14="http://schemas.microsoft.com/office/powerpoint/2010/main" val="179051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852"/>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85800" y="1204567"/>
            <a:ext cx="5088714" cy="3311189"/>
          </a:xfrm>
        </p:spPr>
        <p:txBody>
          <a:bodyPr/>
          <a:lstStyle/>
          <a:p>
            <a:pPr marL="0" indent="0" algn="ctr">
              <a:buNone/>
            </a:pPr>
            <a:r>
              <a:rPr lang="en-US" b="1" u="sng" dirty="0" smtClean="0">
                <a:latin typeface="Arial Narrow" panose="020B0606020202030204" pitchFamily="34" charset="0"/>
              </a:rPr>
              <a:t>Information technology</a:t>
            </a:r>
          </a:p>
          <a:p>
            <a:r>
              <a:rPr lang="en-US" u="sng" dirty="0" smtClean="0">
                <a:latin typeface="Arial Narrow" panose="020B0606020202030204" pitchFamily="34" charset="0"/>
              </a:rPr>
              <a:t>Careers</a:t>
            </a:r>
            <a:r>
              <a:rPr lang="en-US" dirty="0" smtClean="0">
                <a:latin typeface="Arial Narrow" panose="020B0606020202030204" pitchFamily="34" charset="0"/>
              </a:rPr>
              <a:t>: computer system engineers, network system analyst, &amp; web administration</a:t>
            </a:r>
          </a:p>
          <a:p>
            <a:r>
              <a:rPr lang="en-US" u="sng" dirty="0" smtClean="0">
                <a:latin typeface="Arial Narrow" panose="020B0606020202030204" pitchFamily="34" charset="0"/>
              </a:rPr>
              <a:t>Course offerings</a:t>
            </a:r>
            <a:r>
              <a:rPr lang="en-US" dirty="0" smtClean="0">
                <a:latin typeface="Arial Narrow" panose="020B0606020202030204" pitchFamily="34" charset="0"/>
              </a:rPr>
              <a:t>: math &amp; Tech</a:t>
            </a:r>
          </a:p>
          <a:p>
            <a:pPr marL="0" indent="0" algn="ctr">
              <a:buNone/>
            </a:pPr>
            <a:endParaRPr lang="en-US" dirty="0"/>
          </a:p>
        </p:txBody>
      </p:sp>
      <p:sp>
        <p:nvSpPr>
          <p:cNvPr id="4" name="Content Placeholder 3"/>
          <p:cNvSpPr>
            <a:spLocks noGrp="1"/>
          </p:cNvSpPr>
          <p:nvPr>
            <p:ph sz="quarter" idx="14"/>
          </p:nvPr>
        </p:nvSpPr>
        <p:spPr>
          <a:xfrm>
            <a:off x="5996144" y="1204567"/>
            <a:ext cx="5086538" cy="3311189"/>
          </a:xfrm>
        </p:spPr>
        <p:txBody>
          <a:bodyPr/>
          <a:lstStyle/>
          <a:p>
            <a:pPr marL="0" indent="0" algn="ctr">
              <a:buNone/>
            </a:pPr>
            <a:r>
              <a:rPr lang="en-US" b="1" u="sng" dirty="0" smtClean="0">
                <a:latin typeface="Arial Narrow" panose="020B0606020202030204" pitchFamily="34" charset="0"/>
              </a:rPr>
              <a:t>Public safety &amp; security</a:t>
            </a:r>
          </a:p>
          <a:p>
            <a:r>
              <a:rPr lang="en-US" u="sng" dirty="0" smtClean="0">
                <a:latin typeface="Arial Narrow" panose="020B0606020202030204" pitchFamily="34" charset="0"/>
              </a:rPr>
              <a:t>Careers</a:t>
            </a:r>
            <a:r>
              <a:rPr lang="en-US" dirty="0" smtClean="0">
                <a:latin typeface="Arial Narrow" panose="020B0606020202030204" pitchFamily="34" charset="0"/>
              </a:rPr>
              <a:t>: Attorney, correctional officer, detective, paralegal, probation officer</a:t>
            </a:r>
          </a:p>
          <a:p>
            <a:r>
              <a:rPr lang="en-US" u="sng" dirty="0" smtClean="0">
                <a:latin typeface="Arial Narrow" panose="020B0606020202030204" pitchFamily="34" charset="0"/>
              </a:rPr>
              <a:t>Course offerings</a:t>
            </a:r>
            <a:r>
              <a:rPr lang="en-US" dirty="0" smtClean="0">
                <a:latin typeface="Arial Narrow" panose="020B0606020202030204" pitchFamily="34" charset="0"/>
              </a:rPr>
              <a:t>: tech </a:t>
            </a:r>
          </a:p>
          <a:p>
            <a:pPr marL="0" indent="0">
              <a:buNone/>
            </a:pPr>
            <a:endParaRPr lang="en-US" dirty="0"/>
          </a:p>
        </p:txBody>
      </p:sp>
      <p:pic>
        <p:nvPicPr>
          <p:cNvPr id="5" name="Picture 4"/>
          <p:cNvPicPr>
            <a:picLocks noChangeAspect="1"/>
          </p:cNvPicPr>
          <p:nvPr/>
        </p:nvPicPr>
        <p:blipFill>
          <a:blip r:embed="rId2"/>
          <a:stretch>
            <a:fillRect/>
          </a:stretch>
        </p:blipFill>
        <p:spPr>
          <a:xfrm>
            <a:off x="1703896" y="3533985"/>
            <a:ext cx="2404464" cy="2221962"/>
          </a:xfrm>
          <a:prstGeom prst="rect">
            <a:avLst/>
          </a:prstGeom>
        </p:spPr>
      </p:pic>
      <p:pic>
        <p:nvPicPr>
          <p:cNvPr id="6" name="Picture 5"/>
          <p:cNvPicPr>
            <a:picLocks noChangeAspect="1"/>
          </p:cNvPicPr>
          <p:nvPr/>
        </p:nvPicPr>
        <p:blipFill>
          <a:blip r:embed="rId3"/>
          <a:stretch>
            <a:fillRect/>
          </a:stretch>
        </p:blipFill>
        <p:spPr>
          <a:xfrm>
            <a:off x="7396314" y="3462460"/>
            <a:ext cx="2095416" cy="2106592"/>
          </a:xfrm>
          <a:prstGeom prst="rect">
            <a:avLst/>
          </a:prstGeom>
        </p:spPr>
      </p:pic>
    </p:spTree>
    <p:extLst>
      <p:ext uri="{BB962C8B-B14F-4D97-AF65-F5344CB8AC3E}">
        <p14:creationId xmlns:p14="http://schemas.microsoft.com/office/powerpoint/2010/main" val="281212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73" y="140905"/>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83039" y="1299045"/>
            <a:ext cx="5088714" cy="3311189"/>
          </a:xfrm>
        </p:spPr>
        <p:txBody>
          <a:bodyPr/>
          <a:lstStyle/>
          <a:p>
            <a:pPr marL="0" indent="0" algn="ctr">
              <a:buNone/>
            </a:pPr>
            <a:r>
              <a:rPr lang="en-US" b="1" u="sng" dirty="0" smtClean="0">
                <a:latin typeface="Arial Narrow" panose="020B0606020202030204" pitchFamily="34" charset="0"/>
              </a:rPr>
              <a:t>Manufacturing </a:t>
            </a:r>
          </a:p>
          <a:p>
            <a:r>
              <a:rPr lang="en-US" u="sng" dirty="0" smtClean="0">
                <a:latin typeface="Arial Narrow" panose="020B0606020202030204" pitchFamily="34" charset="0"/>
              </a:rPr>
              <a:t>Careers</a:t>
            </a:r>
            <a:r>
              <a:rPr lang="en-US" dirty="0" smtClean="0">
                <a:latin typeface="Arial Narrow" panose="020B0606020202030204" pitchFamily="34" charset="0"/>
              </a:rPr>
              <a:t>: welder, textile inspector, laborer, industrial psychologist </a:t>
            </a:r>
          </a:p>
          <a:p>
            <a:r>
              <a:rPr lang="en-US" u="sng" dirty="0" smtClean="0">
                <a:latin typeface="Arial Narrow" panose="020B0606020202030204" pitchFamily="34" charset="0"/>
              </a:rPr>
              <a:t>Course offerings</a:t>
            </a:r>
            <a:r>
              <a:rPr lang="en-US" dirty="0" smtClean="0">
                <a:latin typeface="Arial Narrow" panose="020B0606020202030204" pitchFamily="34" charset="0"/>
              </a:rPr>
              <a:t>: math &amp; Tech</a:t>
            </a:r>
          </a:p>
          <a:p>
            <a:pPr marL="0" indent="0">
              <a:buNone/>
            </a:pPr>
            <a:endParaRPr lang="en-US" dirty="0"/>
          </a:p>
        </p:txBody>
      </p:sp>
      <p:sp>
        <p:nvSpPr>
          <p:cNvPr id="4" name="Content Placeholder 3"/>
          <p:cNvSpPr>
            <a:spLocks noGrp="1"/>
          </p:cNvSpPr>
          <p:nvPr>
            <p:ph sz="quarter" idx="14"/>
          </p:nvPr>
        </p:nvSpPr>
        <p:spPr>
          <a:xfrm>
            <a:off x="5886417" y="1299045"/>
            <a:ext cx="5086538" cy="3311189"/>
          </a:xfrm>
        </p:spPr>
        <p:txBody>
          <a:bodyPr/>
          <a:lstStyle/>
          <a:p>
            <a:pPr marL="0" indent="0" algn="ctr">
              <a:buNone/>
            </a:pPr>
            <a:r>
              <a:rPr lang="en-US" b="1" u="sng" dirty="0" smtClean="0">
                <a:latin typeface="Arial Narrow" panose="020B0606020202030204" pitchFamily="34" charset="0"/>
              </a:rPr>
              <a:t>Marketing, sales, &amp; Service</a:t>
            </a:r>
          </a:p>
          <a:p>
            <a:r>
              <a:rPr lang="en-US" u="sng" dirty="0" smtClean="0">
                <a:latin typeface="Arial Narrow" panose="020B0606020202030204" pitchFamily="34" charset="0"/>
              </a:rPr>
              <a:t>Careers</a:t>
            </a:r>
            <a:r>
              <a:rPr lang="en-US" dirty="0" smtClean="0">
                <a:latin typeface="Arial Narrow" panose="020B0606020202030204" pitchFamily="34" charset="0"/>
              </a:rPr>
              <a:t>: Real estate agent, retail, sales manager, fashion model, &amp; floral designer</a:t>
            </a:r>
          </a:p>
          <a:p>
            <a:r>
              <a:rPr lang="en-US" u="sng" dirty="0" smtClean="0">
                <a:latin typeface="Arial Narrow" panose="020B0606020202030204" pitchFamily="34" charset="0"/>
              </a:rPr>
              <a:t>Course offerings</a:t>
            </a:r>
            <a:r>
              <a:rPr lang="en-US" dirty="0" smtClean="0">
                <a:latin typeface="Arial Narrow" panose="020B0606020202030204" pitchFamily="34" charset="0"/>
              </a:rPr>
              <a:t>: Business &amp; principles of marketing &amp; planning my future</a:t>
            </a:r>
          </a:p>
          <a:p>
            <a:pPr marL="0" indent="0" algn="ctr">
              <a:buNone/>
            </a:pPr>
            <a:endParaRPr lang="en-US" dirty="0"/>
          </a:p>
        </p:txBody>
      </p:sp>
      <p:pic>
        <p:nvPicPr>
          <p:cNvPr id="5" name="Picture 4"/>
          <p:cNvPicPr>
            <a:picLocks noChangeAspect="1"/>
          </p:cNvPicPr>
          <p:nvPr/>
        </p:nvPicPr>
        <p:blipFill>
          <a:blip r:embed="rId2"/>
          <a:stretch>
            <a:fillRect/>
          </a:stretch>
        </p:blipFill>
        <p:spPr>
          <a:xfrm>
            <a:off x="1697986" y="3191724"/>
            <a:ext cx="2461890" cy="2344657"/>
          </a:xfrm>
          <a:prstGeom prst="rect">
            <a:avLst/>
          </a:prstGeom>
        </p:spPr>
      </p:pic>
      <p:pic>
        <p:nvPicPr>
          <p:cNvPr id="6" name="Picture 5"/>
          <p:cNvPicPr>
            <a:picLocks noChangeAspect="1"/>
          </p:cNvPicPr>
          <p:nvPr/>
        </p:nvPicPr>
        <p:blipFill>
          <a:blip r:embed="rId3"/>
          <a:stretch>
            <a:fillRect/>
          </a:stretch>
        </p:blipFill>
        <p:spPr>
          <a:xfrm>
            <a:off x="7568719" y="4131114"/>
            <a:ext cx="1832858" cy="2026441"/>
          </a:xfrm>
          <a:prstGeom prst="rect">
            <a:avLst/>
          </a:prstGeom>
        </p:spPr>
      </p:pic>
    </p:spTree>
    <p:extLst>
      <p:ext uri="{BB962C8B-B14F-4D97-AF65-F5344CB8AC3E}">
        <p14:creationId xmlns:p14="http://schemas.microsoft.com/office/powerpoint/2010/main" val="393440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181"/>
            <a:ext cx="10396882" cy="1158140"/>
          </a:xfrm>
        </p:spPr>
        <p:txBody>
          <a:bodyPr/>
          <a:lstStyle/>
          <a:p>
            <a:pPr algn="ctr"/>
            <a:r>
              <a:rPr lang="en-US" dirty="0" smtClean="0">
                <a:effectLst>
                  <a:outerShdw blurRad="38100" dist="38100" dir="2700000" algn="tl">
                    <a:srgbClr val="000000">
                      <a:alpha val="43137"/>
                    </a:srgbClr>
                  </a:outerShdw>
                </a:effectLst>
              </a:rPr>
              <a:t>Career cluster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85800" y="1117895"/>
            <a:ext cx="5088714" cy="3311189"/>
          </a:xfrm>
        </p:spPr>
        <p:txBody>
          <a:bodyPr/>
          <a:lstStyle/>
          <a:p>
            <a:pPr marL="0" indent="0" algn="ctr">
              <a:buNone/>
            </a:pPr>
            <a:r>
              <a:rPr lang="en-US" b="1" u="sng" dirty="0" smtClean="0">
                <a:latin typeface="Arial Narrow" panose="020B0606020202030204" pitchFamily="34" charset="0"/>
              </a:rPr>
              <a:t>STEM</a:t>
            </a:r>
          </a:p>
          <a:p>
            <a:r>
              <a:rPr lang="en-US" u="sng" dirty="0" smtClean="0">
                <a:latin typeface="Arial Narrow" panose="020B0606020202030204" pitchFamily="34" charset="0"/>
              </a:rPr>
              <a:t>Careers</a:t>
            </a:r>
            <a:r>
              <a:rPr lang="en-US" dirty="0" smtClean="0">
                <a:latin typeface="Arial Narrow" panose="020B0606020202030204" pitchFamily="34" charset="0"/>
              </a:rPr>
              <a:t>: physicist, environmental scientist, aerospace engineer, &amp; computer engineer</a:t>
            </a:r>
          </a:p>
          <a:p>
            <a:r>
              <a:rPr lang="en-US" u="sng" dirty="0" smtClean="0">
                <a:latin typeface="Arial Narrow" panose="020B0606020202030204" pitchFamily="34" charset="0"/>
              </a:rPr>
              <a:t>Course offerings</a:t>
            </a:r>
            <a:r>
              <a:rPr lang="en-US" dirty="0" smtClean="0">
                <a:latin typeface="Arial Narrow" panose="020B0606020202030204" pitchFamily="34" charset="0"/>
              </a:rPr>
              <a:t>: sciences, math, &amp; tech</a:t>
            </a:r>
          </a:p>
          <a:p>
            <a:pPr marL="0" indent="0" algn="ctr">
              <a:buNone/>
            </a:pPr>
            <a:endParaRPr lang="en-US" dirty="0"/>
          </a:p>
        </p:txBody>
      </p:sp>
      <p:sp>
        <p:nvSpPr>
          <p:cNvPr id="4" name="Content Placeholder 3"/>
          <p:cNvSpPr>
            <a:spLocks noGrp="1"/>
          </p:cNvSpPr>
          <p:nvPr>
            <p:ph sz="quarter" idx="14"/>
          </p:nvPr>
        </p:nvSpPr>
        <p:spPr>
          <a:xfrm>
            <a:off x="5996144" y="1117895"/>
            <a:ext cx="5086538" cy="3311189"/>
          </a:xfrm>
        </p:spPr>
        <p:txBody>
          <a:bodyPr/>
          <a:lstStyle/>
          <a:p>
            <a:pPr marL="0" indent="0" algn="ctr">
              <a:buNone/>
            </a:pPr>
            <a:r>
              <a:rPr lang="en-US" b="1" u="sng" dirty="0" smtClean="0">
                <a:latin typeface="Arial Narrow" panose="020B0606020202030204" pitchFamily="34" charset="0"/>
              </a:rPr>
              <a:t>Transportation, Distribution, &amp; Logistics</a:t>
            </a:r>
          </a:p>
          <a:p>
            <a:r>
              <a:rPr lang="en-US" u="sng" dirty="0" smtClean="0">
                <a:latin typeface="Arial Narrow" panose="020B0606020202030204" pitchFamily="34" charset="0"/>
              </a:rPr>
              <a:t>Careers</a:t>
            </a:r>
            <a:r>
              <a:rPr lang="en-US" dirty="0" smtClean="0">
                <a:latin typeface="Arial Narrow" panose="020B0606020202030204" pitchFamily="34" charset="0"/>
              </a:rPr>
              <a:t>: pilots, traffic tech, transportation specialist, &amp; auto mechanic</a:t>
            </a:r>
          </a:p>
          <a:p>
            <a:r>
              <a:rPr lang="en-US" u="sng" dirty="0" smtClean="0">
                <a:latin typeface="Arial Narrow" panose="020B0606020202030204" pitchFamily="34" charset="0"/>
              </a:rPr>
              <a:t>Course offerings</a:t>
            </a:r>
            <a:r>
              <a:rPr lang="en-US" dirty="0" smtClean="0">
                <a:latin typeface="Arial Narrow" panose="020B0606020202030204" pitchFamily="34" charset="0"/>
              </a:rPr>
              <a:t>: </a:t>
            </a:r>
            <a:r>
              <a:rPr lang="en-US" dirty="0" smtClean="0">
                <a:latin typeface="Arial Narrow" panose="020B0606020202030204" pitchFamily="34" charset="0"/>
              </a:rPr>
              <a:t>math, Science, &amp; Tech </a:t>
            </a:r>
            <a:endParaRPr lang="en-US" dirty="0" smtClean="0">
              <a:latin typeface="Arial Narrow" panose="020B0606020202030204" pitchFamily="34" charset="0"/>
            </a:endParaRPr>
          </a:p>
          <a:p>
            <a:pPr marL="0" indent="0" algn="ctr">
              <a:buNone/>
            </a:pPr>
            <a:endParaRPr lang="en-US" dirty="0"/>
          </a:p>
        </p:txBody>
      </p:sp>
      <p:pic>
        <p:nvPicPr>
          <p:cNvPr id="5" name="Picture 4"/>
          <p:cNvPicPr>
            <a:picLocks noChangeAspect="1"/>
          </p:cNvPicPr>
          <p:nvPr/>
        </p:nvPicPr>
        <p:blipFill>
          <a:blip r:embed="rId2"/>
          <a:stretch>
            <a:fillRect/>
          </a:stretch>
        </p:blipFill>
        <p:spPr>
          <a:xfrm>
            <a:off x="2029827" y="3551566"/>
            <a:ext cx="2143007" cy="2153776"/>
          </a:xfrm>
          <a:prstGeom prst="rect">
            <a:avLst/>
          </a:prstGeom>
        </p:spPr>
      </p:pic>
      <p:pic>
        <p:nvPicPr>
          <p:cNvPr id="6" name="Picture 5"/>
          <p:cNvPicPr>
            <a:picLocks noChangeAspect="1"/>
          </p:cNvPicPr>
          <p:nvPr/>
        </p:nvPicPr>
        <p:blipFill>
          <a:blip r:embed="rId3"/>
          <a:stretch>
            <a:fillRect/>
          </a:stretch>
        </p:blipFill>
        <p:spPr>
          <a:xfrm>
            <a:off x="7388998" y="3718990"/>
            <a:ext cx="2236450" cy="1986352"/>
          </a:xfrm>
          <a:prstGeom prst="rect">
            <a:avLst/>
          </a:prstGeom>
        </p:spPr>
      </p:pic>
    </p:spTree>
    <p:extLst>
      <p:ext uri="{BB962C8B-B14F-4D97-AF65-F5344CB8AC3E}">
        <p14:creationId xmlns:p14="http://schemas.microsoft.com/office/powerpoint/2010/main" val="423565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21" y="608526"/>
            <a:ext cx="10396902" cy="3194903"/>
          </a:xfrm>
        </p:spPr>
        <p:txBody>
          <a:bodyPr>
            <a:normAutofit/>
          </a:bodyPr>
          <a:lstStyle/>
          <a:p>
            <a:r>
              <a:rPr lang="en-US" sz="7200" dirty="0" smtClean="0">
                <a:effectLst>
                  <a:outerShdw blurRad="38100" dist="38100" dir="2700000" algn="tl">
                    <a:srgbClr val="000000">
                      <a:alpha val="43137"/>
                    </a:srgbClr>
                  </a:outerShdw>
                </a:effectLst>
              </a:rPr>
              <a:t>Questions?</a:t>
            </a:r>
            <a:endParaRPr lang="en-US" sz="7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1" y="817579"/>
            <a:ext cx="4547899" cy="3638319"/>
          </a:xfrm>
          <a:prstGeom prst="rect">
            <a:avLst/>
          </a:prstGeom>
        </p:spPr>
      </p:pic>
    </p:spTree>
    <p:extLst>
      <p:ext uri="{BB962C8B-B14F-4D97-AF65-F5344CB8AC3E}">
        <p14:creationId xmlns:p14="http://schemas.microsoft.com/office/powerpoint/2010/main" val="67590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64" y="247918"/>
            <a:ext cx="10396882" cy="1151965"/>
          </a:xfrm>
        </p:spPr>
        <p:txBody>
          <a:bodyPr/>
          <a:lstStyle/>
          <a:p>
            <a:r>
              <a:rPr lang="en-US" dirty="0" smtClean="0">
                <a:effectLst>
                  <a:outerShdw blurRad="38100" dist="38100" dir="2700000" algn="tl">
                    <a:srgbClr val="000000">
                      <a:alpha val="43137"/>
                    </a:srgbClr>
                  </a:outerShdw>
                </a:effectLst>
              </a:rPr>
              <a:t>Cluster Finder Survey</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sz="quarter" idx="13"/>
          </p:nvPr>
        </p:nvPicPr>
        <p:blipFill>
          <a:blip r:embed="rId2"/>
          <a:stretch>
            <a:fillRect/>
          </a:stretch>
        </p:blipFill>
        <p:spPr>
          <a:xfrm>
            <a:off x="1628221" y="1658860"/>
            <a:ext cx="7873587" cy="3745377"/>
          </a:xfrm>
          <a:prstGeom prst="rect">
            <a:avLst/>
          </a:prstGeom>
        </p:spPr>
      </p:pic>
    </p:spTree>
    <p:extLst>
      <p:ext uri="{BB962C8B-B14F-4D97-AF65-F5344CB8AC3E}">
        <p14:creationId xmlns:p14="http://schemas.microsoft.com/office/powerpoint/2010/main" val="296270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070"/>
            <a:ext cx="10396882" cy="1151965"/>
          </a:xfrm>
        </p:spPr>
        <p:txBody>
          <a:bodyPr/>
          <a:lstStyle/>
          <a:p>
            <a:r>
              <a:rPr lang="en-US" dirty="0" smtClean="0">
                <a:effectLst>
                  <a:outerShdw blurRad="38100" dist="38100" dir="2700000" algn="tl">
                    <a:srgbClr val="000000">
                      <a:alpha val="43137"/>
                    </a:srgbClr>
                  </a:outerShdw>
                </a:effectLst>
              </a:rPr>
              <a:t>Cluster Finder Survey</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sz="quarter" idx="13"/>
          </p:nvPr>
        </p:nvPicPr>
        <p:blipFill>
          <a:blip r:embed="rId3"/>
          <a:stretch>
            <a:fillRect/>
          </a:stretch>
        </p:blipFill>
        <p:spPr>
          <a:xfrm>
            <a:off x="1923769" y="1658861"/>
            <a:ext cx="7920945" cy="3767905"/>
          </a:xfrm>
          <a:prstGeom prst="rect">
            <a:avLst/>
          </a:prstGeom>
        </p:spPr>
      </p:pic>
    </p:spTree>
    <p:extLst>
      <p:ext uri="{BB962C8B-B14F-4D97-AF65-F5344CB8AC3E}">
        <p14:creationId xmlns:p14="http://schemas.microsoft.com/office/powerpoint/2010/main" val="228319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8680" y="189048"/>
            <a:ext cx="10396882" cy="1151965"/>
          </a:xfrm>
        </p:spPr>
        <p:txBody>
          <a:bodyPr/>
          <a:lstStyle/>
          <a:p>
            <a:r>
              <a:rPr lang="en-US" dirty="0" smtClean="0">
                <a:effectLst>
                  <a:outerShdw blurRad="38100" dist="38100" dir="2700000" algn="tl">
                    <a:srgbClr val="000000">
                      <a:alpha val="43137"/>
                    </a:srgbClr>
                  </a:outerShdw>
                </a:effectLst>
              </a:rPr>
              <a:t>Elective options for the 8</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grade</a:t>
            </a:r>
            <a:endParaRPr lang="en-US" dirty="0">
              <a:effectLst>
                <a:outerShdw blurRad="38100" dist="38100" dir="2700000" algn="tl">
                  <a:srgbClr val="000000">
                    <a:alpha val="43137"/>
                  </a:srgbClr>
                </a:outerShdw>
              </a:effectLst>
            </a:endParaRPr>
          </a:p>
        </p:txBody>
      </p:sp>
      <p:sp>
        <p:nvSpPr>
          <p:cNvPr id="7" name="TextBox 6"/>
          <p:cNvSpPr txBox="1"/>
          <p:nvPr/>
        </p:nvSpPr>
        <p:spPr>
          <a:xfrm>
            <a:off x="1378039" y="1257669"/>
            <a:ext cx="4340180" cy="923330"/>
          </a:xfrm>
          <a:prstGeom prst="rect">
            <a:avLst/>
          </a:prstGeom>
          <a:noFill/>
        </p:spPr>
        <p:txBody>
          <a:bodyPr wrap="square" rtlCol="0">
            <a:spAutoFit/>
          </a:bodyPr>
          <a:lstStyle/>
          <a:p>
            <a:r>
              <a:rPr lang="en-US" b="1" dirty="0" smtClean="0">
                <a:latin typeface="Arial Narrow" panose="020B0606020202030204" pitchFamily="34" charset="0"/>
              </a:rPr>
              <a:t>ART 8 </a:t>
            </a:r>
            <a:r>
              <a:rPr lang="en-US" dirty="0" smtClean="0">
                <a:latin typeface="Arial Narrow" panose="020B0606020202030204" pitchFamily="34" charset="0"/>
              </a:rPr>
              <a:t>Course explores: Drawing, Painting, Clay, Jewelry making, Printmaking, Lettering, Graphics, &amp; Paper-</a:t>
            </a:r>
            <a:r>
              <a:rPr lang="en-US" dirty="0" err="1" smtClean="0">
                <a:latin typeface="Arial Narrow" panose="020B0606020202030204" pitchFamily="34" charset="0"/>
              </a:rPr>
              <a:t>mache</a:t>
            </a:r>
            <a:endParaRPr lang="en-US" dirty="0">
              <a:latin typeface="Arial Narrow" panose="020B0606020202030204" pitchFamily="34" charset="0"/>
            </a:endParaRPr>
          </a:p>
        </p:txBody>
      </p:sp>
      <p:sp>
        <p:nvSpPr>
          <p:cNvPr id="9" name="TextBox 8"/>
          <p:cNvSpPr txBox="1"/>
          <p:nvPr/>
        </p:nvSpPr>
        <p:spPr>
          <a:xfrm>
            <a:off x="1378039" y="2487571"/>
            <a:ext cx="3744531" cy="1200329"/>
          </a:xfrm>
          <a:prstGeom prst="rect">
            <a:avLst/>
          </a:prstGeom>
          <a:noFill/>
        </p:spPr>
        <p:txBody>
          <a:bodyPr wrap="square" rtlCol="0">
            <a:spAutoFit/>
          </a:bodyPr>
          <a:lstStyle/>
          <a:p>
            <a:r>
              <a:rPr lang="en-US" b="1" dirty="0" smtClean="0">
                <a:latin typeface="Arial Narrow" panose="020B0606020202030204" pitchFamily="34" charset="0"/>
              </a:rPr>
              <a:t>PLANNING MY FUTURE </a:t>
            </a:r>
            <a:r>
              <a:rPr lang="en-US" dirty="0" smtClean="0">
                <a:latin typeface="Arial Narrow" panose="020B0606020202030204" pitchFamily="34" charset="0"/>
              </a:rPr>
              <a:t>Course explores: Career plans, Nutrition, Conflict resolution, Change management, &amp; Fashion</a:t>
            </a:r>
            <a:endParaRPr lang="en-US" dirty="0">
              <a:latin typeface="Arial Narrow" panose="020B0606020202030204" pitchFamily="34" charset="0"/>
            </a:endParaRPr>
          </a:p>
        </p:txBody>
      </p:sp>
      <p:sp>
        <p:nvSpPr>
          <p:cNvPr id="10" name="TextBox 9"/>
          <p:cNvSpPr txBox="1"/>
          <p:nvPr/>
        </p:nvSpPr>
        <p:spPr>
          <a:xfrm>
            <a:off x="1189060" y="3836698"/>
            <a:ext cx="3651158" cy="1477328"/>
          </a:xfrm>
          <a:prstGeom prst="rect">
            <a:avLst/>
          </a:prstGeom>
          <a:noFill/>
        </p:spPr>
        <p:txBody>
          <a:bodyPr wrap="square" rtlCol="0">
            <a:spAutoFit/>
          </a:bodyPr>
          <a:lstStyle/>
          <a:p>
            <a:pPr lvl="1"/>
            <a:r>
              <a:rPr lang="en-US" b="1" dirty="0" smtClean="0">
                <a:latin typeface="Arial Narrow" panose="020B0606020202030204" pitchFamily="34" charset="0"/>
              </a:rPr>
              <a:t>TECHNOLOGICAL SYSTEMS </a:t>
            </a:r>
            <a:r>
              <a:rPr lang="en-US" dirty="0" smtClean="0">
                <a:latin typeface="Arial Narrow" panose="020B0606020202030204" pitchFamily="34" charset="0"/>
              </a:rPr>
              <a:t>Course explores: Info systems, Problem solving, &amp; Careers </a:t>
            </a:r>
            <a:r>
              <a:rPr lang="en-US" dirty="0">
                <a:latin typeface="Arial Narrow" panose="020B0606020202030204" pitchFamily="34" charset="0"/>
              </a:rPr>
              <a:t>and programs in technology</a:t>
            </a:r>
          </a:p>
          <a:p>
            <a:endParaRPr lang="en-US" dirty="0">
              <a:latin typeface="Arial Narrow" panose="020B0606020202030204" pitchFamily="34" charset="0"/>
            </a:endParaRPr>
          </a:p>
        </p:txBody>
      </p:sp>
      <p:sp>
        <p:nvSpPr>
          <p:cNvPr id="11" name="TextBox 10"/>
          <p:cNvSpPr txBox="1"/>
          <p:nvPr/>
        </p:nvSpPr>
        <p:spPr>
          <a:xfrm>
            <a:off x="6861633" y="1209442"/>
            <a:ext cx="4811315" cy="1754326"/>
          </a:xfrm>
          <a:prstGeom prst="rect">
            <a:avLst/>
          </a:prstGeom>
          <a:noFill/>
        </p:spPr>
        <p:txBody>
          <a:bodyPr wrap="square" rtlCol="0">
            <a:spAutoFit/>
          </a:bodyPr>
          <a:lstStyle/>
          <a:p>
            <a:pPr lvl="1"/>
            <a:r>
              <a:rPr lang="en-US" b="1" dirty="0" smtClean="0">
                <a:latin typeface="Arial Narrow" panose="020B0606020202030204" pitchFamily="34" charset="0"/>
              </a:rPr>
              <a:t>BUSINESS OF PRINCIPLES &amp; MARKETING** </a:t>
            </a:r>
            <a:r>
              <a:rPr lang="en-US" dirty="0" smtClean="0">
                <a:latin typeface="Arial Narrow" panose="020B0606020202030204" pitchFamily="34" charset="0"/>
              </a:rPr>
              <a:t>Course explores: </a:t>
            </a:r>
            <a:r>
              <a:rPr lang="en-US" dirty="0">
                <a:latin typeface="Arial Narrow" panose="020B0606020202030204" pitchFamily="34" charset="0"/>
              </a:rPr>
              <a:t>Marketing in a global </a:t>
            </a:r>
            <a:r>
              <a:rPr lang="en-US" dirty="0" smtClean="0">
                <a:latin typeface="Arial Narrow" panose="020B0606020202030204" pitchFamily="34" charset="0"/>
              </a:rPr>
              <a:t>economy; American </a:t>
            </a:r>
            <a:r>
              <a:rPr lang="en-US" dirty="0">
                <a:latin typeface="Arial Narrow" panose="020B0606020202030204" pitchFamily="34" charset="0"/>
              </a:rPr>
              <a:t>business </a:t>
            </a:r>
            <a:r>
              <a:rPr lang="en-US" dirty="0" smtClean="0">
                <a:latin typeface="Arial Narrow" panose="020B0606020202030204" pitchFamily="34" charset="0"/>
              </a:rPr>
              <a:t>system; Making </a:t>
            </a:r>
            <a:r>
              <a:rPr lang="en-US" dirty="0">
                <a:latin typeface="Arial Narrow" panose="020B0606020202030204" pitchFamily="34" charset="0"/>
              </a:rPr>
              <a:t>decisions as consumers, wage earners, and </a:t>
            </a:r>
            <a:r>
              <a:rPr lang="en-US" dirty="0" smtClean="0">
                <a:latin typeface="Arial Narrow" panose="020B0606020202030204" pitchFamily="34" charset="0"/>
              </a:rPr>
              <a:t>citizens; &amp; Computer-based </a:t>
            </a:r>
            <a:r>
              <a:rPr lang="en-US" dirty="0">
                <a:latin typeface="Arial Narrow" panose="020B0606020202030204" pitchFamily="34" charset="0"/>
              </a:rPr>
              <a:t>research projects </a:t>
            </a:r>
          </a:p>
          <a:p>
            <a:endParaRPr lang="en-US" dirty="0">
              <a:latin typeface="Arial Narrow" panose="020B0606020202030204" pitchFamily="34" charset="0"/>
            </a:endParaRPr>
          </a:p>
        </p:txBody>
      </p:sp>
      <p:sp>
        <p:nvSpPr>
          <p:cNvPr id="13" name="TextBox 12"/>
          <p:cNvSpPr txBox="1"/>
          <p:nvPr/>
        </p:nvSpPr>
        <p:spPr>
          <a:xfrm>
            <a:off x="7322967" y="2750409"/>
            <a:ext cx="4049077" cy="1477328"/>
          </a:xfrm>
          <a:prstGeom prst="rect">
            <a:avLst/>
          </a:prstGeom>
          <a:noFill/>
        </p:spPr>
        <p:txBody>
          <a:bodyPr wrap="square" rtlCol="0">
            <a:spAutoFit/>
          </a:bodyPr>
          <a:lstStyle/>
          <a:p>
            <a:r>
              <a:rPr lang="en-US" b="1" dirty="0" smtClean="0">
                <a:latin typeface="Arial Narrow" panose="020B0606020202030204" pitchFamily="34" charset="0"/>
              </a:rPr>
              <a:t>SPANISH II ** </a:t>
            </a:r>
            <a:r>
              <a:rPr lang="en-US" dirty="0" smtClean="0">
                <a:latin typeface="Arial Narrow" panose="020B0606020202030204" pitchFamily="34" charset="0"/>
              </a:rPr>
              <a:t>Course explores: Spoken </a:t>
            </a:r>
            <a:r>
              <a:rPr lang="en-US" dirty="0">
                <a:latin typeface="Arial Narrow" panose="020B0606020202030204" pitchFamily="34" charset="0"/>
              </a:rPr>
              <a:t>and written information and ideas in </a:t>
            </a:r>
            <a:r>
              <a:rPr lang="en-US" dirty="0" smtClean="0">
                <a:latin typeface="Arial Narrow" panose="020B0606020202030204" pitchFamily="34" charset="0"/>
              </a:rPr>
              <a:t>Spanish, Verbal </a:t>
            </a:r>
            <a:r>
              <a:rPr lang="en-US" dirty="0">
                <a:latin typeface="Arial Narrow" panose="020B0606020202030204" pitchFamily="34" charset="0"/>
              </a:rPr>
              <a:t>and nonverbal cues to </a:t>
            </a:r>
            <a:r>
              <a:rPr lang="en-US" dirty="0" smtClean="0">
                <a:latin typeface="Arial Narrow" panose="020B0606020202030204" pitchFamily="34" charset="0"/>
              </a:rPr>
              <a:t>interpret spoken </a:t>
            </a:r>
            <a:r>
              <a:rPr lang="en-US" dirty="0">
                <a:latin typeface="Arial Narrow" panose="020B0606020202030204" pitchFamily="34" charset="0"/>
              </a:rPr>
              <a:t>and written </a:t>
            </a:r>
            <a:r>
              <a:rPr lang="en-US" dirty="0" smtClean="0">
                <a:latin typeface="Arial Narrow" panose="020B0606020202030204" pitchFamily="34" charset="0"/>
              </a:rPr>
              <a:t>word, &amp; Cultural </a:t>
            </a:r>
            <a:r>
              <a:rPr lang="en-US" dirty="0">
                <a:latin typeface="Arial Narrow" panose="020B0606020202030204" pitchFamily="34" charset="0"/>
              </a:rPr>
              <a:t>knowledge beyond the classroom setting </a:t>
            </a:r>
          </a:p>
        </p:txBody>
      </p:sp>
      <p:sp>
        <p:nvSpPr>
          <p:cNvPr id="14" name="TextBox 13"/>
          <p:cNvSpPr txBox="1"/>
          <p:nvPr/>
        </p:nvSpPr>
        <p:spPr>
          <a:xfrm>
            <a:off x="7333462" y="4373164"/>
            <a:ext cx="4038582" cy="1200329"/>
          </a:xfrm>
          <a:prstGeom prst="rect">
            <a:avLst/>
          </a:prstGeom>
          <a:noFill/>
        </p:spPr>
        <p:txBody>
          <a:bodyPr wrap="square" rtlCol="0">
            <a:spAutoFit/>
          </a:bodyPr>
          <a:lstStyle/>
          <a:p>
            <a:r>
              <a:rPr lang="en-US" b="1" dirty="0" smtClean="0">
                <a:latin typeface="Arial Narrow" panose="020B0606020202030204" pitchFamily="34" charset="0"/>
              </a:rPr>
              <a:t>BAND 8 or CHORUS 8 </a:t>
            </a:r>
            <a:r>
              <a:rPr lang="en-US" dirty="0" smtClean="0">
                <a:latin typeface="Arial Narrow" panose="020B0606020202030204" pitchFamily="34" charset="0"/>
              </a:rPr>
              <a:t>Course explores: Experience with full ensemble, Tone, Immediate to advanced music reading, Practice and Rehearsal Skills, &amp; Performance </a:t>
            </a:r>
            <a:endParaRPr lang="en-US" dirty="0">
              <a:latin typeface="Arial Narrow" panose="020B0606020202030204" pitchFamily="34" charset="0"/>
            </a:endParaRPr>
          </a:p>
        </p:txBody>
      </p:sp>
      <p:pic>
        <p:nvPicPr>
          <p:cNvPr id="15" name="Picture 14"/>
          <p:cNvPicPr>
            <a:picLocks noChangeAspect="1"/>
          </p:cNvPicPr>
          <p:nvPr/>
        </p:nvPicPr>
        <p:blipFill>
          <a:blip r:embed="rId3"/>
          <a:stretch>
            <a:fillRect/>
          </a:stretch>
        </p:blipFill>
        <p:spPr>
          <a:xfrm>
            <a:off x="99204" y="1209442"/>
            <a:ext cx="1278835" cy="1073273"/>
          </a:xfrm>
          <a:prstGeom prst="rect">
            <a:avLst/>
          </a:prstGeom>
        </p:spPr>
      </p:pic>
      <p:pic>
        <p:nvPicPr>
          <p:cNvPr id="16" name="Picture 15"/>
          <p:cNvPicPr>
            <a:picLocks noChangeAspect="1"/>
          </p:cNvPicPr>
          <p:nvPr/>
        </p:nvPicPr>
        <p:blipFill>
          <a:blip r:embed="rId4"/>
          <a:stretch>
            <a:fillRect/>
          </a:stretch>
        </p:blipFill>
        <p:spPr>
          <a:xfrm>
            <a:off x="99204" y="2487571"/>
            <a:ext cx="1308760" cy="1144271"/>
          </a:xfrm>
          <a:prstGeom prst="rect">
            <a:avLst/>
          </a:prstGeom>
        </p:spPr>
      </p:pic>
      <p:pic>
        <p:nvPicPr>
          <p:cNvPr id="17" name="Picture 16"/>
          <p:cNvPicPr>
            <a:picLocks noChangeAspect="1"/>
          </p:cNvPicPr>
          <p:nvPr/>
        </p:nvPicPr>
        <p:blipFill>
          <a:blip r:embed="rId5"/>
          <a:stretch>
            <a:fillRect/>
          </a:stretch>
        </p:blipFill>
        <p:spPr>
          <a:xfrm>
            <a:off x="99204" y="3938414"/>
            <a:ext cx="1475102" cy="902727"/>
          </a:xfrm>
          <a:prstGeom prst="rect">
            <a:avLst/>
          </a:prstGeom>
        </p:spPr>
      </p:pic>
      <p:pic>
        <p:nvPicPr>
          <p:cNvPr id="18" name="Picture 17"/>
          <p:cNvPicPr>
            <a:picLocks noChangeAspect="1"/>
          </p:cNvPicPr>
          <p:nvPr/>
        </p:nvPicPr>
        <p:blipFill>
          <a:blip r:embed="rId6"/>
          <a:stretch>
            <a:fillRect/>
          </a:stretch>
        </p:blipFill>
        <p:spPr>
          <a:xfrm>
            <a:off x="6019122" y="1374856"/>
            <a:ext cx="1314340" cy="1129251"/>
          </a:xfrm>
          <a:prstGeom prst="rect">
            <a:avLst/>
          </a:prstGeom>
        </p:spPr>
      </p:pic>
      <p:pic>
        <p:nvPicPr>
          <p:cNvPr id="19" name="Picture 18"/>
          <p:cNvPicPr>
            <a:picLocks noChangeAspect="1"/>
          </p:cNvPicPr>
          <p:nvPr/>
        </p:nvPicPr>
        <p:blipFill>
          <a:blip r:embed="rId7"/>
          <a:stretch>
            <a:fillRect/>
          </a:stretch>
        </p:blipFill>
        <p:spPr>
          <a:xfrm>
            <a:off x="6019122" y="2746925"/>
            <a:ext cx="1303845" cy="1237237"/>
          </a:xfrm>
          <a:prstGeom prst="rect">
            <a:avLst/>
          </a:prstGeom>
        </p:spPr>
      </p:pic>
      <p:pic>
        <p:nvPicPr>
          <p:cNvPr id="20" name="Picture 19"/>
          <p:cNvPicPr>
            <a:picLocks noChangeAspect="1"/>
          </p:cNvPicPr>
          <p:nvPr/>
        </p:nvPicPr>
        <p:blipFill>
          <a:blip r:embed="rId8"/>
          <a:stretch>
            <a:fillRect/>
          </a:stretch>
        </p:blipFill>
        <p:spPr>
          <a:xfrm>
            <a:off x="6019122" y="4166072"/>
            <a:ext cx="1359057" cy="1359057"/>
          </a:xfrm>
          <a:prstGeom prst="rect">
            <a:avLst/>
          </a:prstGeom>
        </p:spPr>
      </p:pic>
    </p:spTree>
    <p:extLst>
      <p:ext uri="{BB962C8B-B14F-4D97-AF65-F5344CB8AC3E}">
        <p14:creationId xmlns:p14="http://schemas.microsoft.com/office/powerpoint/2010/main" val="422025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outerShdw blurRad="38100" dist="38100" dir="2700000" algn="tl">
                    <a:srgbClr val="000000">
                      <a:alpha val="43137"/>
                    </a:srgbClr>
                  </a:outerShdw>
                </a:effectLst>
              </a:rPr>
              <a:t>Diploma requirements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Standard v. advanced studies 	</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74005678"/>
              </p:ext>
            </p:extLst>
          </p:nvPr>
        </p:nvGraphicFramePr>
        <p:xfrm>
          <a:off x="685800" y="2063750"/>
          <a:ext cx="10394950" cy="4155440"/>
        </p:xfrm>
        <a:graphic>
          <a:graphicData uri="http://schemas.openxmlformats.org/drawingml/2006/table">
            <a:tbl>
              <a:tblPr firstRow="1" bandRow="1">
                <a:tableStyleId>{5C22544A-7EE6-4342-B048-85BDC9FD1C3A}</a:tableStyleId>
              </a:tblPr>
              <a:tblGrid>
                <a:gridCol w="5197475"/>
                <a:gridCol w="5197475"/>
              </a:tblGrid>
              <a:tr h="370840">
                <a:tc>
                  <a:txBody>
                    <a:bodyPr/>
                    <a:lstStyle/>
                    <a:p>
                      <a:pPr algn="ctr"/>
                      <a:r>
                        <a:rPr lang="en-US" dirty="0" smtClean="0">
                          <a:latin typeface="Arial Narrow" panose="020B0606020202030204" pitchFamily="34" charset="0"/>
                        </a:rPr>
                        <a:t>Standard diploma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Advanced diploma</a:t>
                      </a:r>
                      <a:endParaRPr lang="en-US" dirty="0">
                        <a:latin typeface="Arial Narrow" panose="020B0606020202030204" pitchFamily="34" charset="0"/>
                      </a:endParaRPr>
                    </a:p>
                  </a:txBody>
                  <a:tcPr/>
                </a:tc>
              </a:tr>
              <a:tr h="370840">
                <a:tc>
                  <a:txBody>
                    <a:bodyPr/>
                    <a:lstStyle/>
                    <a:p>
                      <a:pPr algn="ctr"/>
                      <a:r>
                        <a:rPr lang="en-US" dirty="0" smtClean="0">
                          <a:latin typeface="Arial Narrow" panose="020B0606020202030204" pitchFamily="34" charset="0"/>
                        </a:rPr>
                        <a:t>22 credits</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26 credits</a:t>
                      </a:r>
                      <a:endParaRPr lang="en-US" dirty="0">
                        <a:latin typeface="Arial Narrow" panose="020B0606020202030204" pitchFamily="34" charset="0"/>
                      </a:endParaRPr>
                    </a:p>
                  </a:txBody>
                  <a:tcPr/>
                </a:tc>
              </a:tr>
              <a:tr h="370840">
                <a:tc>
                  <a:txBody>
                    <a:bodyPr/>
                    <a:lstStyle/>
                    <a:p>
                      <a:pPr algn="ctr"/>
                      <a:r>
                        <a:rPr lang="en-US" dirty="0" smtClean="0">
                          <a:latin typeface="Arial Narrow" panose="020B0606020202030204" pitchFamily="34" charset="0"/>
                        </a:rPr>
                        <a:t>6 verified credits**</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9 verified credits**</a:t>
                      </a:r>
                      <a:endParaRPr lang="en-US" dirty="0">
                        <a:latin typeface="Arial Narrow" panose="020B0606020202030204" pitchFamily="34" charset="0"/>
                      </a:endParaRPr>
                    </a:p>
                  </a:txBody>
                  <a:tcPr/>
                </a:tc>
              </a:tr>
              <a:tr h="370840">
                <a:tc>
                  <a:txBody>
                    <a:bodyPr/>
                    <a:lstStyle/>
                    <a:p>
                      <a:pPr algn="ctr"/>
                      <a:r>
                        <a:rPr lang="en-US" dirty="0" smtClean="0">
                          <a:latin typeface="Arial Narrow" panose="020B0606020202030204" pitchFamily="34" charset="0"/>
                        </a:rPr>
                        <a:t>4 yrs.</a:t>
                      </a:r>
                      <a:r>
                        <a:rPr lang="en-US" baseline="0" dirty="0" smtClean="0">
                          <a:latin typeface="Arial Narrow" panose="020B0606020202030204" pitchFamily="34" charset="0"/>
                        </a:rPr>
                        <a:t> of English</a:t>
                      </a:r>
                    </a:p>
                    <a:p>
                      <a:pPr algn="ctr"/>
                      <a:r>
                        <a:rPr lang="en-US" baseline="0" dirty="0" smtClean="0">
                          <a:latin typeface="Arial Narrow" panose="020B0606020202030204" pitchFamily="34" charset="0"/>
                        </a:rPr>
                        <a:t>3 yrs. of Math</a:t>
                      </a:r>
                    </a:p>
                    <a:p>
                      <a:pPr algn="ctr"/>
                      <a:r>
                        <a:rPr lang="en-US" baseline="0" dirty="0" smtClean="0">
                          <a:latin typeface="Arial Narrow" panose="020B0606020202030204" pitchFamily="34" charset="0"/>
                        </a:rPr>
                        <a:t>3 yrs. of Laboratory Sciences</a:t>
                      </a:r>
                    </a:p>
                    <a:p>
                      <a:pPr algn="ctr"/>
                      <a:r>
                        <a:rPr lang="en-US" baseline="0" dirty="0" smtClean="0">
                          <a:latin typeface="Arial Narrow" panose="020B0606020202030204" pitchFamily="34" charset="0"/>
                        </a:rPr>
                        <a:t>3 yrs. of History and Social Sciences</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4 yrs. of English</a:t>
                      </a:r>
                    </a:p>
                    <a:p>
                      <a:pPr algn="ctr"/>
                      <a:r>
                        <a:rPr lang="en-US" dirty="0" smtClean="0">
                          <a:latin typeface="Arial Narrow" panose="020B0606020202030204" pitchFamily="34" charset="0"/>
                        </a:rPr>
                        <a:t>4 yrs.</a:t>
                      </a:r>
                      <a:r>
                        <a:rPr lang="en-US" baseline="0" dirty="0" smtClean="0">
                          <a:latin typeface="Arial Narrow" panose="020B0606020202030204" pitchFamily="34" charset="0"/>
                        </a:rPr>
                        <a:t> of Math</a:t>
                      </a:r>
                    </a:p>
                    <a:p>
                      <a:pPr algn="ctr"/>
                      <a:r>
                        <a:rPr lang="en-US" baseline="0" dirty="0" smtClean="0">
                          <a:latin typeface="Arial Narrow" panose="020B0606020202030204" pitchFamily="34" charset="0"/>
                        </a:rPr>
                        <a:t>4 yrs. of Laboratory Sciences </a:t>
                      </a:r>
                    </a:p>
                    <a:p>
                      <a:pPr algn="ctr"/>
                      <a:r>
                        <a:rPr lang="en-US" baseline="0" dirty="0" smtClean="0">
                          <a:latin typeface="Arial Narrow" panose="020B0606020202030204" pitchFamily="34" charset="0"/>
                        </a:rPr>
                        <a:t>4 yrs. of History and Social Sciences</a:t>
                      </a:r>
                      <a:endParaRPr lang="en-US" dirty="0">
                        <a:latin typeface="Arial Narrow" panose="020B0606020202030204" pitchFamily="34" charset="0"/>
                      </a:endParaRPr>
                    </a:p>
                  </a:txBody>
                  <a:tcPr/>
                </a:tc>
              </a:tr>
              <a:tr h="370840">
                <a:tc>
                  <a:txBody>
                    <a:bodyPr/>
                    <a:lstStyle/>
                    <a:p>
                      <a:pPr algn="ctr"/>
                      <a:r>
                        <a:rPr lang="en-US" dirty="0" smtClean="0">
                          <a:latin typeface="Arial Narrow" panose="020B0606020202030204" pitchFamily="34" charset="0"/>
                        </a:rPr>
                        <a:t>2 yrs. of 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2 yrs. of P.E.  </a:t>
                      </a:r>
                    </a:p>
                  </a:txBody>
                  <a:tcPr/>
                </a:tc>
              </a:tr>
              <a:tr h="370840">
                <a:tc>
                  <a:txBody>
                    <a:bodyPr/>
                    <a:lstStyle/>
                    <a:p>
                      <a:pPr algn="ctr"/>
                      <a:r>
                        <a:rPr lang="en-US" dirty="0" smtClean="0">
                          <a:latin typeface="Arial Narrow" panose="020B0606020202030204" pitchFamily="34" charset="0"/>
                        </a:rPr>
                        <a:t>2 yrs.</a:t>
                      </a:r>
                      <a:r>
                        <a:rPr lang="en-US" baseline="0" dirty="0" smtClean="0">
                          <a:latin typeface="Arial Narrow" panose="020B0606020202030204" pitchFamily="34" charset="0"/>
                        </a:rPr>
                        <a:t> of Foreign Language or Art</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 yrs. of Foreign Language</a:t>
                      </a:r>
                    </a:p>
                  </a:txBody>
                  <a:tcPr/>
                </a:tc>
              </a:tr>
              <a:tr h="370840">
                <a:tc>
                  <a:txBody>
                    <a:bodyPr/>
                    <a:lstStyle/>
                    <a:p>
                      <a:pPr algn="ctr"/>
                      <a:r>
                        <a:rPr lang="en-US" dirty="0" smtClean="0">
                          <a:latin typeface="Arial Narrow" panose="020B0606020202030204" pitchFamily="34" charset="0"/>
                        </a:rPr>
                        <a:t>1</a:t>
                      </a:r>
                      <a:r>
                        <a:rPr lang="en-US" baseline="0" dirty="0" smtClean="0">
                          <a:latin typeface="Arial Narrow" panose="020B0606020202030204" pitchFamily="34" charset="0"/>
                        </a:rPr>
                        <a:t> yr. of Economics and Finance </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 yr. of</a:t>
                      </a:r>
                      <a:r>
                        <a:rPr lang="en-US" baseline="0" dirty="0" smtClean="0">
                          <a:latin typeface="Arial Narrow" panose="020B0606020202030204" pitchFamily="34" charset="0"/>
                        </a:rPr>
                        <a:t> Economics and Finance</a:t>
                      </a:r>
                    </a:p>
                  </a:txBody>
                  <a:tcPr/>
                </a:tc>
              </a:tr>
              <a:tr h="370840">
                <a:tc>
                  <a:txBody>
                    <a:bodyPr/>
                    <a:lstStyle/>
                    <a:p>
                      <a:pPr algn="ctr"/>
                      <a:r>
                        <a:rPr lang="en-US" dirty="0" smtClean="0">
                          <a:latin typeface="Arial Narrow" panose="020B0606020202030204" pitchFamily="34" charset="0"/>
                        </a:rPr>
                        <a:t>4 yrs.</a:t>
                      </a:r>
                      <a:r>
                        <a:rPr lang="en-US" baseline="0" dirty="0" smtClean="0">
                          <a:latin typeface="Arial Narrow" panose="020B0606020202030204" pitchFamily="34" charset="0"/>
                        </a:rPr>
                        <a:t> of Electives</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 yr.</a:t>
                      </a:r>
                      <a:r>
                        <a:rPr lang="en-US" baseline="0" dirty="0" smtClean="0">
                          <a:latin typeface="Arial Narrow" panose="020B0606020202030204" pitchFamily="34" charset="0"/>
                        </a:rPr>
                        <a:t> of Fine Arts </a:t>
                      </a:r>
                      <a:endParaRPr lang="en-US" dirty="0" smtClean="0">
                        <a:latin typeface="Arial Narrow" panose="020B0606020202030204" pitchFamily="34" charset="0"/>
                      </a:endParaRPr>
                    </a:p>
                  </a:txBody>
                  <a:tcPr/>
                </a:tc>
              </a:tr>
              <a:tr h="370840">
                <a:tc>
                  <a:txBody>
                    <a:bodyPr/>
                    <a:lstStyle/>
                    <a:p>
                      <a:pPr algn="ctr"/>
                      <a:endParaRPr lang="en-US" dirty="0"/>
                    </a:p>
                  </a:txBody>
                  <a:tcPr/>
                </a:tc>
                <a:tc>
                  <a:txBody>
                    <a:bodyPr/>
                    <a:lstStyle/>
                    <a:p>
                      <a:pPr algn="ctr"/>
                      <a:r>
                        <a:rPr lang="en-US" dirty="0" smtClean="0">
                          <a:latin typeface="Arial Narrow" panose="020B0606020202030204" pitchFamily="34" charset="0"/>
                        </a:rPr>
                        <a:t>3 yrs. of</a:t>
                      </a:r>
                      <a:r>
                        <a:rPr lang="en-US" baseline="0" dirty="0" smtClean="0">
                          <a:latin typeface="Arial Narrow" panose="020B0606020202030204" pitchFamily="34" charset="0"/>
                        </a:rPr>
                        <a:t> Electives </a:t>
                      </a:r>
                      <a:endParaRPr lang="en-US"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20703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031"/>
            <a:ext cx="10396882" cy="1158140"/>
          </a:xfrm>
        </p:spPr>
        <p:txBody>
          <a:bodyPr/>
          <a:lstStyle/>
          <a:p>
            <a:pPr algn="ctr"/>
            <a:r>
              <a:rPr lang="en-US" dirty="0" smtClean="0">
                <a:effectLst>
                  <a:outerShdw blurRad="38100" dist="38100" dir="2700000" algn="tl">
                    <a:srgbClr val="000000">
                      <a:alpha val="43137"/>
                    </a:srgbClr>
                  </a:outerShdw>
                </a:effectLst>
              </a:rPr>
              <a:t>Career clusters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85800" y="1329171"/>
            <a:ext cx="5088714" cy="3530645"/>
          </a:xfrm>
        </p:spPr>
        <p:txBody>
          <a:bodyPr/>
          <a:lstStyle/>
          <a:p>
            <a:pPr marL="0" indent="0" algn="ctr">
              <a:buNone/>
            </a:pPr>
            <a:r>
              <a:rPr lang="en-US" b="1" u="sng" dirty="0" smtClean="0">
                <a:latin typeface="Arial Narrow" panose="020B0606020202030204" pitchFamily="34" charset="0"/>
              </a:rPr>
              <a:t>Agriculture, food, &amp; Natural Resources</a:t>
            </a:r>
          </a:p>
          <a:p>
            <a:r>
              <a:rPr lang="en-US" u="sng" dirty="0" smtClean="0">
                <a:latin typeface="Arial Narrow" panose="020B0606020202030204" pitchFamily="34" charset="0"/>
              </a:rPr>
              <a:t>Careers</a:t>
            </a:r>
            <a:r>
              <a:rPr lang="en-US" dirty="0" smtClean="0">
                <a:latin typeface="Arial Narrow" panose="020B0606020202030204" pitchFamily="34" charset="0"/>
              </a:rPr>
              <a:t>: Vets, Agriculture Science Teachers, farmers, food inspectors</a:t>
            </a:r>
          </a:p>
          <a:p>
            <a:r>
              <a:rPr lang="en-US" u="sng" dirty="0" smtClean="0">
                <a:latin typeface="Arial Narrow" panose="020B0606020202030204" pitchFamily="34" charset="0"/>
              </a:rPr>
              <a:t>course offerings</a:t>
            </a:r>
            <a:r>
              <a:rPr lang="en-US" dirty="0" smtClean="0">
                <a:latin typeface="Arial Narrow" panose="020B0606020202030204" pitchFamily="34" charset="0"/>
              </a:rPr>
              <a:t>: Planning my future</a:t>
            </a:r>
          </a:p>
          <a:p>
            <a:pPr marL="0" indent="0" algn="ctr">
              <a:buNone/>
            </a:pPr>
            <a:endParaRPr lang="en-US" dirty="0"/>
          </a:p>
        </p:txBody>
      </p:sp>
      <p:sp>
        <p:nvSpPr>
          <p:cNvPr id="4" name="Content Placeholder 3"/>
          <p:cNvSpPr>
            <a:spLocks noGrp="1"/>
          </p:cNvSpPr>
          <p:nvPr>
            <p:ph sz="quarter" idx="14"/>
          </p:nvPr>
        </p:nvSpPr>
        <p:spPr>
          <a:xfrm>
            <a:off x="5989219" y="1329171"/>
            <a:ext cx="5086538" cy="3311189"/>
          </a:xfrm>
        </p:spPr>
        <p:txBody>
          <a:bodyPr/>
          <a:lstStyle/>
          <a:p>
            <a:pPr marL="0" indent="0" algn="ctr">
              <a:buNone/>
            </a:pPr>
            <a:r>
              <a:rPr lang="en-US" b="1" u="sng" dirty="0" smtClean="0">
                <a:latin typeface="Arial Narrow" panose="020B0606020202030204" pitchFamily="34" charset="0"/>
              </a:rPr>
              <a:t>Architecture &amp; Construction </a:t>
            </a:r>
          </a:p>
          <a:p>
            <a:r>
              <a:rPr lang="en-US" u="sng" dirty="0" smtClean="0">
                <a:latin typeface="Arial Narrow" panose="020B0606020202030204" pitchFamily="34" charset="0"/>
              </a:rPr>
              <a:t>Careers</a:t>
            </a:r>
            <a:r>
              <a:rPr lang="en-US" dirty="0" smtClean="0">
                <a:latin typeface="Arial Narrow" panose="020B0606020202030204" pitchFamily="34" charset="0"/>
              </a:rPr>
              <a:t>: electrician, carpenter, construction, roofer</a:t>
            </a:r>
          </a:p>
          <a:p>
            <a:r>
              <a:rPr lang="en-US" u="sng" dirty="0" smtClean="0">
                <a:latin typeface="Arial Narrow" panose="020B0606020202030204" pitchFamily="34" charset="0"/>
              </a:rPr>
              <a:t>course offerings</a:t>
            </a:r>
            <a:r>
              <a:rPr lang="en-US" dirty="0" smtClean="0">
                <a:latin typeface="Arial Narrow" panose="020B0606020202030204" pitchFamily="34" charset="0"/>
              </a:rPr>
              <a:t>: Tech &amp; Geometry</a:t>
            </a:r>
          </a:p>
          <a:p>
            <a:pPr marL="0" indent="0" algn="ctr">
              <a:buNone/>
            </a:pPr>
            <a:r>
              <a:rPr lang="en-US" dirty="0" smtClean="0"/>
              <a:t> </a:t>
            </a:r>
            <a:endParaRPr lang="en-US" dirty="0"/>
          </a:p>
        </p:txBody>
      </p:sp>
      <p:pic>
        <p:nvPicPr>
          <p:cNvPr id="6" name="Picture 5"/>
          <p:cNvPicPr>
            <a:picLocks noChangeAspect="1"/>
          </p:cNvPicPr>
          <p:nvPr/>
        </p:nvPicPr>
        <p:blipFill>
          <a:blip r:embed="rId3"/>
          <a:stretch>
            <a:fillRect/>
          </a:stretch>
        </p:blipFill>
        <p:spPr>
          <a:xfrm>
            <a:off x="2163264" y="3847592"/>
            <a:ext cx="2133785" cy="2170364"/>
          </a:xfrm>
          <a:prstGeom prst="rect">
            <a:avLst/>
          </a:prstGeom>
        </p:spPr>
      </p:pic>
      <p:pic>
        <p:nvPicPr>
          <p:cNvPr id="7" name="Picture 6"/>
          <p:cNvPicPr>
            <a:picLocks noChangeAspect="1"/>
          </p:cNvPicPr>
          <p:nvPr/>
        </p:nvPicPr>
        <p:blipFill>
          <a:blip r:embed="rId4"/>
          <a:stretch>
            <a:fillRect/>
          </a:stretch>
        </p:blipFill>
        <p:spPr>
          <a:xfrm>
            <a:off x="7416823" y="3658600"/>
            <a:ext cx="2231329" cy="2359356"/>
          </a:xfrm>
          <a:prstGeom prst="rect">
            <a:avLst/>
          </a:prstGeom>
        </p:spPr>
      </p:pic>
    </p:spTree>
    <p:extLst>
      <p:ext uri="{BB962C8B-B14F-4D97-AF65-F5344CB8AC3E}">
        <p14:creationId xmlns:p14="http://schemas.microsoft.com/office/powerpoint/2010/main" val="343146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787"/>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532500" y="1394927"/>
            <a:ext cx="5088714" cy="3311189"/>
          </a:xfrm>
        </p:spPr>
        <p:txBody>
          <a:bodyPr/>
          <a:lstStyle/>
          <a:p>
            <a:pPr marL="0" indent="0" algn="ctr">
              <a:buNone/>
            </a:pPr>
            <a:r>
              <a:rPr lang="en-US" b="1" u="sng" dirty="0" smtClean="0">
                <a:latin typeface="Arial Narrow" panose="020B0606020202030204" pitchFamily="34" charset="0"/>
              </a:rPr>
              <a:t>Arts, a/v tech &amp; communications</a:t>
            </a:r>
          </a:p>
          <a:p>
            <a:r>
              <a:rPr lang="en-US" u="sng" dirty="0" smtClean="0">
                <a:latin typeface="Arial Narrow" panose="020B0606020202030204" pitchFamily="34" charset="0"/>
              </a:rPr>
              <a:t>Careers</a:t>
            </a:r>
            <a:r>
              <a:rPr lang="en-US" dirty="0" smtClean="0">
                <a:latin typeface="Arial Narrow" panose="020B0606020202030204" pitchFamily="34" charset="0"/>
              </a:rPr>
              <a:t>: graphic artist, theater or music teacher, reporter, author, &amp; musician </a:t>
            </a:r>
          </a:p>
          <a:p>
            <a:r>
              <a:rPr lang="en-US" u="sng" dirty="0" smtClean="0">
                <a:latin typeface="Arial Narrow" panose="020B0606020202030204" pitchFamily="34" charset="0"/>
              </a:rPr>
              <a:t>Course offerings</a:t>
            </a:r>
            <a:r>
              <a:rPr lang="en-US" dirty="0" smtClean="0">
                <a:latin typeface="Arial Narrow" panose="020B0606020202030204" pitchFamily="34" charset="0"/>
              </a:rPr>
              <a:t>: art, chorus, band, &amp; Tech</a:t>
            </a:r>
          </a:p>
          <a:p>
            <a:pPr marL="0" indent="0" algn="ctr">
              <a:buNone/>
            </a:pPr>
            <a:endParaRPr lang="en-US" dirty="0"/>
          </a:p>
        </p:txBody>
      </p:sp>
      <p:sp>
        <p:nvSpPr>
          <p:cNvPr id="4" name="Content Placeholder 3"/>
          <p:cNvSpPr>
            <a:spLocks noGrp="1"/>
          </p:cNvSpPr>
          <p:nvPr>
            <p:ph sz="quarter" idx="14"/>
          </p:nvPr>
        </p:nvSpPr>
        <p:spPr>
          <a:xfrm>
            <a:off x="5808679" y="1394927"/>
            <a:ext cx="5086538" cy="3311189"/>
          </a:xfrm>
        </p:spPr>
        <p:txBody>
          <a:bodyPr/>
          <a:lstStyle/>
          <a:p>
            <a:pPr marL="0" indent="0" algn="ctr">
              <a:buNone/>
            </a:pPr>
            <a:r>
              <a:rPr lang="en-US" b="1" u="sng" dirty="0" smtClean="0">
                <a:latin typeface="Arial Narrow" panose="020B0606020202030204" pitchFamily="34" charset="0"/>
              </a:rPr>
              <a:t>Business, Management &amp; Administration</a:t>
            </a:r>
          </a:p>
          <a:p>
            <a:r>
              <a:rPr lang="en-US" u="sng" dirty="0" smtClean="0">
                <a:latin typeface="Arial Narrow" panose="020B0606020202030204" pitchFamily="34" charset="0"/>
              </a:rPr>
              <a:t>Careers</a:t>
            </a:r>
            <a:r>
              <a:rPr lang="en-US" dirty="0" smtClean="0">
                <a:latin typeface="Arial Narrow" panose="020B0606020202030204" pitchFamily="34" charset="0"/>
              </a:rPr>
              <a:t>: Accountant, </a:t>
            </a:r>
            <a:r>
              <a:rPr lang="en-US" dirty="0" err="1" smtClean="0">
                <a:latin typeface="Arial Narrow" panose="020B0606020202030204" pitchFamily="34" charset="0"/>
              </a:rPr>
              <a:t>ceo</a:t>
            </a:r>
            <a:r>
              <a:rPr lang="en-US" dirty="0" smtClean="0">
                <a:latin typeface="Arial Narrow" panose="020B0606020202030204" pitchFamily="34" charset="0"/>
              </a:rPr>
              <a:t>, office manager, public relations, management analyst </a:t>
            </a:r>
          </a:p>
          <a:p>
            <a:r>
              <a:rPr lang="en-US" u="sng" dirty="0" smtClean="0">
                <a:latin typeface="Arial Narrow" panose="020B0606020202030204" pitchFamily="34" charset="0"/>
              </a:rPr>
              <a:t>Course offerings</a:t>
            </a:r>
            <a:r>
              <a:rPr lang="en-US" dirty="0" smtClean="0">
                <a:latin typeface="Arial Narrow" panose="020B0606020202030204" pitchFamily="34" charset="0"/>
              </a:rPr>
              <a:t>: Business of principle and marketing</a:t>
            </a:r>
            <a:r>
              <a:rPr lang="en-US" dirty="0">
                <a:latin typeface="Arial Narrow" panose="020B0606020202030204" pitchFamily="34" charset="0"/>
              </a:rPr>
              <a:t> </a:t>
            </a:r>
            <a:r>
              <a:rPr lang="en-US" dirty="0" smtClean="0">
                <a:latin typeface="Arial Narrow" panose="020B0606020202030204" pitchFamily="34" charset="0"/>
              </a:rPr>
              <a:t>&amp; planning my future </a:t>
            </a:r>
          </a:p>
          <a:p>
            <a:pPr marL="0" indent="0" algn="ctr">
              <a:buNone/>
            </a:pPr>
            <a:endParaRPr lang="en-US" dirty="0"/>
          </a:p>
        </p:txBody>
      </p:sp>
      <p:pic>
        <p:nvPicPr>
          <p:cNvPr id="5" name="Picture 4"/>
          <p:cNvPicPr>
            <a:picLocks noChangeAspect="1"/>
          </p:cNvPicPr>
          <p:nvPr/>
        </p:nvPicPr>
        <p:blipFill>
          <a:blip r:embed="rId2"/>
          <a:stretch>
            <a:fillRect/>
          </a:stretch>
        </p:blipFill>
        <p:spPr>
          <a:xfrm>
            <a:off x="1692083" y="3884594"/>
            <a:ext cx="2517866" cy="2420322"/>
          </a:xfrm>
          <a:prstGeom prst="rect">
            <a:avLst/>
          </a:prstGeom>
        </p:spPr>
      </p:pic>
      <p:pic>
        <p:nvPicPr>
          <p:cNvPr id="6" name="Picture 5"/>
          <p:cNvPicPr>
            <a:picLocks noChangeAspect="1"/>
          </p:cNvPicPr>
          <p:nvPr/>
        </p:nvPicPr>
        <p:blipFill>
          <a:blip r:embed="rId3"/>
          <a:stretch>
            <a:fillRect/>
          </a:stretch>
        </p:blipFill>
        <p:spPr>
          <a:xfrm>
            <a:off x="7309870" y="4187704"/>
            <a:ext cx="1975798" cy="1890715"/>
          </a:xfrm>
          <a:prstGeom prst="rect">
            <a:avLst/>
          </a:prstGeom>
        </p:spPr>
      </p:pic>
    </p:spTree>
    <p:extLst>
      <p:ext uri="{BB962C8B-B14F-4D97-AF65-F5344CB8AC3E}">
        <p14:creationId xmlns:p14="http://schemas.microsoft.com/office/powerpoint/2010/main" val="136668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59" y="235853"/>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45759" y="1393993"/>
            <a:ext cx="5088714" cy="3752262"/>
          </a:xfrm>
        </p:spPr>
        <p:txBody>
          <a:bodyPr/>
          <a:lstStyle/>
          <a:p>
            <a:pPr marL="0" indent="0" algn="ctr">
              <a:buNone/>
            </a:pPr>
            <a:r>
              <a:rPr lang="en-US" b="1" u="sng" dirty="0" smtClean="0">
                <a:latin typeface="Arial Narrow" panose="020B0606020202030204" pitchFamily="34" charset="0"/>
              </a:rPr>
              <a:t>Education &amp; Training</a:t>
            </a:r>
          </a:p>
          <a:p>
            <a:r>
              <a:rPr lang="en-US" u="sng" dirty="0" smtClean="0">
                <a:latin typeface="Arial Narrow" panose="020B0606020202030204" pitchFamily="34" charset="0"/>
              </a:rPr>
              <a:t>Careers</a:t>
            </a:r>
            <a:r>
              <a:rPr lang="en-US" dirty="0" smtClean="0">
                <a:latin typeface="Arial Narrow" panose="020B0606020202030204" pitchFamily="34" charset="0"/>
              </a:rPr>
              <a:t>: school counselor, teacher, college advisor, librarian, principal </a:t>
            </a:r>
          </a:p>
          <a:p>
            <a:r>
              <a:rPr lang="en-US" u="sng" dirty="0" smtClean="0">
                <a:latin typeface="Arial Narrow" panose="020B0606020202030204" pitchFamily="34" charset="0"/>
              </a:rPr>
              <a:t>Course offerings</a:t>
            </a:r>
            <a:r>
              <a:rPr lang="en-US" dirty="0" smtClean="0">
                <a:latin typeface="Arial Narrow" panose="020B0606020202030204" pitchFamily="34" charset="0"/>
              </a:rPr>
              <a:t>: English, math, history, &amp; planning my future</a:t>
            </a:r>
          </a:p>
          <a:p>
            <a:pPr marL="0" indent="0" algn="ctr">
              <a:buNone/>
            </a:pPr>
            <a:endParaRPr lang="en-US" dirty="0"/>
          </a:p>
        </p:txBody>
      </p:sp>
      <p:sp>
        <p:nvSpPr>
          <p:cNvPr id="4" name="Content Placeholder 3"/>
          <p:cNvSpPr>
            <a:spLocks noGrp="1"/>
          </p:cNvSpPr>
          <p:nvPr>
            <p:ph sz="quarter" idx="14"/>
          </p:nvPr>
        </p:nvSpPr>
        <p:spPr>
          <a:xfrm>
            <a:off x="5844200" y="1393993"/>
            <a:ext cx="5086538" cy="3311189"/>
          </a:xfrm>
        </p:spPr>
        <p:txBody>
          <a:bodyPr/>
          <a:lstStyle/>
          <a:p>
            <a:pPr marL="0" indent="0" algn="ctr">
              <a:buNone/>
            </a:pPr>
            <a:r>
              <a:rPr lang="en-US" b="1" u="sng" dirty="0" smtClean="0">
                <a:latin typeface="Arial Narrow" panose="020B0606020202030204" pitchFamily="34" charset="0"/>
              </a:rPr>
              <a:t>Finance</a:t>
            </a:r>
          </a:p>
          <a:p>
            <a:r>
              <a:rPr lang="en-US" u="sng" dirty="0" smtClean="0">
                <a:latin typeface="Arial Narrow" panose="020B0606020202030204" pitchFamily="34" charset="0"/>
              </a:rPr>
              <a:t>Careers</a:t>
            </a:r>
            <a:r>
              <a:rPr lang="en-US" dirty="0" smtClean="0">
                <a:latin typeface="Arial Narrow" panose="020B0606020202030204" pitchFamily="34" charset="0"/>
              </a:rPr>
              <a:t>: appraiser, loan officer, tax preparer,  &amp; banker</a:t>
            </a:r>
          </a:p>
          <a:p>
            <a:r>
              <a:rPr lang="en-US" u="sng" dirty="0" smtClean="0">
                <a:latin typeface="Arial Narrow" panose="020B0606020202030204" pitchFamily="34" charset="0"/>
              </a:rPr>
              <a:t>Course offerings</a:t>
            </a:r>
            <a:r>
              <a:rPr lang="en-US" dirty="0" smtClean="0">
                <a:latin typeface="Arial Narrow" panose="020B0606020202030204" pitchFamily="34" charset="0"/>
              </a:rPr>
              <a:t>: math, tech, and business &amp; Principles of marketing</a:t>
            </a:r>
          </a:p>
          <a:p>
            <a:endParaRPr lang="en-US" dirty="0"/>
          </a:p>
        </p:txBody>
      </p:sp>
      <p:pic>
        <p:nvPicPr>
          <p:cNvPr id="5" name="Picture 4"/>
          <p:cNvPicPr>
            <a:picLocks noChangeAspect="1"/>
          </p:cNvPicPr>
          <p:nvPr/>
        </p:nvPicPr>
        <p:blipFill>
          <a:blip r:embed="rId2"/>
          <a:stretch>
            <a:fillRect/>
          </a:stretch>
        </p:blipFill>
        <p:spPr>
          <a:xfrm>
            <a:off x="1809467" y="3612414"/>
            <a:ext cx="2401926" cy="2185536"/>
          </a:xfrm>
          <a:prstGeom prst="rect">
            <a:avLst/>
          </a:prstGeom>
        </p:spPr>
      </p:pic>
      <p:pic>
        <p:nvPicPr>
          <p:cNvPr id="6" name="Picture 5"/>
          <p:cNvPicPr>
            <a:picLocks noChangeAspect="1"/>
          </p:cNvPicPr>
          <p:nvPr/>
        </p:nvPicPr>
        <p:blipFill>
          <a:blip r:embed="rId3"/>
          <a:stretch>
            <a:fillRect/>
          </a:stretch>
        </p:blipFill>
        <p:spPr>
          <a:xfrm>
            <a:off x="7018798" y="3650282"/>
            <a:ext cx="2737341" cy="2213040"/>
          </a:xfrm>
          <a:prstGeom prst="rect">
            <a:avLst/>
          </a:prstGeom>
        </p:spPr>
      </p:pic>
    </p:spTree>
    <p:extLst>
      <p:ext uri="{BB962C8B-B14F-4D97-AF65-F5344CB8AC3E}">
        <p14:creationId xmlns:p14="http://schemas.microsoft.com/office/powerpoint/2010/main" val="217442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07"/>
            <a:ext cx="10396882" cy="1158140"/>
          </a:xfrm>
        </p:spPr>
        <p:txBody>
          <a:bodyPr/>
          <a:lstStyle/>
          <a:p>
            <a:pPr algn="ctr"/>
            <a:r>
              <a:rPr lang="en-US" dirty="0" smtClean="0">
                <a:effectLst>
                  <a:outerShdw blurRad="38100" dist="38100" dir="2700000" algn="tl">
                    <a:srgbClr val="000000">
                      <a:alpha val="43137"/>
                    </a:srgbClr>
                  </a:outerShdw>
                </a:effectLst>
              </a:rPr>
              <a:t>Career clusters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70230" y="1363255"/>
            <a:ext cx="5088714" cy="3311189"/>
          </a:xfrm>
        </p:spPr>
        <p:txBody>
          <a:bodyPr/>
          <a:lstStyle/>
          <a:p>
            <a:pPr marL="0" indent="0" algn="ctr">
              <a:buNone/>
            </a:pPr>
            <a:r>
              <a:rPr lang="en-US" b="1" u="sng" dirty="0" smtClean="0">
                <a:latin typeface="Arial Narrow" panose="020B0606020202030204" pitchFamily="34" charset="0"/>
              </a:rPr>
              <a:t>Government &amp; Public Administration</a:t>
            </a:r>
          </a:p>
          <a:p>
            <a:r>
              <a:rPr lang="en-US" u="sng" dirty="0" smtClean="0">
                <a:latin typeface="Arial Narrow" panose="020B0606020202030204" pitchFamily="34" charset="0"/>
              </a:rPr>
              <a:t>Careers</a:t>
            </a:r>
            <a:r>
              <a:rPr lang="en-US" dirty="0" smtClean="0">
                <a:latin typeface="Arial Narrow" panose="020B0606020202030204" pitchFamily="34" charset="0"/>
              </a:rPr>
              <a:t>: public works director, congressional aide, &amp; legislative assistant, </a:t>
            </a:r>
          </a:p>
          <a:p>
            <a:r>
              <a:rPr lang="en-US" u="sng" dirty="0" smtClean="0">
                <a:latin typeface="Arial Narrow" panose="020B0606020202030204" pitchFamily="34" charset="0"/>
              </a:rPr>
              <a:t>Course offerings</a:t>
            </a:r>
            <a:r>
              <a:rPr lang="en-US" dirty="0" smtClean="0">
                <a:latin typeface="Arial Narrow" panose="020B0606020202030204" pitchFamily="34" charset="0"/>
              </a:rPr>
              <a:t>: Business &amp; Principles of marketing</a:t>
            </a:r>
          </a:p>
          <a:p>
            <a:pPr marL="0" indent="0" algn="ctr">
              <a:buNone/>
            </a:pPr>
            <a:endParaRPr lang="en-US" dirty="0"/>
          </a:p>
        </p:txBody>
      </p:sp>
      <p:sp>
        <p:nvSpPr>
          <p:cNvPr id="4" name="Content Placeholder 3"/>
          <p:cNvSpPr>
            <a:spLocks noGrp="1"/>
          </p:cNvSpPr>
          <p:nvPr>
            <p:ph sz="quarter" idx="14"/>
          </p:nvPr>
        </p:nvSpPr>
        <p:spPr>
          <a:xfrm>
            <a:off x="5884241" y="1398766"/>
            <a:ext cx="5086538" cy="3311189"/>
          </a:xfrm>
        </p:spPr>
        <p:txBody>
          <a:bodyPr/>
          <a:lstStyle/>
          <a:p>
            <a:pPr marL="0" indent="0" algn="ctr">
              <a:buNone/>
            </a:pPr>
            <a:r>
              <a:rPr lang="en-US" b="1" u="sng" dirty="0" smtClean="0">
                <a:latin typeface="Arial Narrow" panose="020B0606020202030204" pitchFamily="34" charset="0"/>
              </a:rPr>
              <a:t>Health Sciences</a:t>
            </a:r>
          </a:p>
          <a:p>
            <a:r>
              <a:rPr lang="en-US" u="sng" dirty="0" smtClean="0">
                <a:latin typeface="Arial Narrow" panose="020B0606020202030204" pitchFamily="34" charset="0"/>
              </a:rPr>
              <a:t>Careers</a:t>
            </a:r>
            <a:r>
              <a:rPr lang="en-US" dirty="0" smtClean="0">
                <a:latin typeface="Arial Narrow" panose="020B0606020202030204" pitchFamily="34" charset="0"/>
              </a:rPr>
              <a:t>: pharmacist, nurse, dentist, physical therapist, athletic trainer </a:t>
            </a:r>
          </a:p>
          <a:p>
            <a:r>
              <a:rPr lang="en-US" u="sng" dirty="0" smtClean="0">
                <a:latin typeface="Arial Narrow" panose="020B0606020202030204" pitchFamily="34" charset="0"/>
              </a:rPr>
              <a:t>Course offerings</a:t>
            </a:r>
            <a:r>
              <a:rPr lang="en-US" dirty="0" smtClean="0">
                <a:latin typeface="Arial Narrow" panose="020B0606020202030204" pitchFamily="34" charset="0"/>
              </a:rPr>
              <a:t>: math, English, science, and planning my future </a:t>
            </a:r>
          </a:p>
          <a:p>
            <a:pPr marL="0" indent="0" algn="ctr">
              <a:buNone/>
            </a:pPr>
            <a:endParaRPr lang="en-US" dirty="0"/>
          </a:p>
        </p:txBody>
      </p:sp>
      <p:pic>
        <p:nvPicPr>
          <p:cNvPr id="5" name="Picture 4"/>
          <p:cNvPicPr>
            <a:picLocks noChangeAspect="1"/>
          </p:cNvPicPr>
          <p:nvPr/>
        </p:nvPicPr>
        <p:blipFill>
          <a:blip r:embed="rId2"/>
          <a:stretch>
            <a:fillRect/>
          </a:stretch>
        </p:blipFill>
        <p:spPr>
          <a:xfrm>
            <a:off x="1932398" y="3928056"/>
            <a:ext cx="2302195" cy="2296607"/>
          </a:xfrm>
          <a:prstGeom prst="rect">
            <a:avLst/>
          </a:prstGeom>
        </p:spPr>
      </p:pic>
      <p:pic>
        <p:nvPicPr>
          <p:cNvPr id="6" name="Picture 5"/>
          <p:cNvPicPr>
            <a:picLocks noChangeAspect="1"/>
          </p:cNvPicPr>
          <p:nvPr/>
        </p:nvPicPr>
        <p:blipFill>
          <a:blip r:embed="rId3"/>
          <a:stretch>
            <a:fillRect/>
          </a:stretch>
        </p:blipFill>
        <p:spPr>
          <a:xfrm>
            <a:off x="7640390" y="3680703"/>
            <a:ext cx="2018764" cy="2308562"/>
          </a:xfrm>
          <a:prstGeom prst="rect">
            <a:avLst/>
          </a:prstGeom>
        </p:spPr>
      </p:pic>
    </p:spTree>
    <p:extLst>
      <p:ext uri="{BB962C8B-B14F-4D97-AF65-F5344CB8AC3E}">
        <p14:creationId xmlns:p14="http://schemas.microsoft.com/office/powerpoint/2010/main" val="3247162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248</TotalTime>
  <Words>876</Words>
  <Application>Microsoft Office PowerPoint</Application>
  <PresentationFormat>Widescreen</PresentationFormat>
  <Paragraphs>103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Impact</vt:lpstr>
      <vt:lpstr>Main Event</vt:lpstr>
      <vt:lpstr>Scheduling for the 8th grade </vt:lpstr>
      <vt:lpstr>Cluster Finder Survey</vt:lpstr>
      <vt:lpstr>Cluster Finder Survey</vt:lpstr>
      <vt:lpstr>Elective options for the 8th grade</vt:lpstr>
      <vt:lpstr>Diploma requirements Standard v. advanced studies  </vt:lpstr>
      <vt:lpstr>Career clusters </vt:lpstr>
      <vt:lpstr>Career clusters</vt:lpstr>
      <vt:lpstr>Career clusters</vt:lpstr>
      <vt:lpstr>Career clusters</vt:lpstr>
      <vt:lpstr>Career clusters</vt:lpstr>
      <vt:lpstr>Career clusters</vt:lpstr>
      <vt:lpstr>Career clusters</vt:lpstr>
      <vt:lpstr>Career cluster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Scheduling for the 8th grade</dc:title>
  <dc:creator>bobbi.carroll@hamptonu.edu</dc:creator>
  <cp:lastModifiedBy>bobbi.carroll@hamptonu.edu</cp:lastModifiedBy>
  <cp:revision>50</cp:revision>
  <dcterms:created xsi:type="dcterms:W3CDTF">2018-02-22T15:53:17Z</dcterms:created>
  <dcterms:modified xsi:type="dcterms:W3CDTF">2018-03-20T15:51:52Z</dcterms:modified>
</cp:coreProperties>
</file>